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8"/>
  </p:notesMasterIdLst>
  <p:sldIdLst>
    <p:sldId id="351" r:id="rId2"/>
    <p:sldId id="804" r:id="rId3"/>
    <p:sldId id="1175" r:id="rId4"/>
    <p:sldId id="1051" r:id="rId5"/>
    <p:sldId id="1032" r:id="rId6"/>
    <p:sldId id="1033" r:id="rId7"/>
    <p:sldId id="1011" r:id="rId8"/>
    <p:sldId id="1034" r:id="rId9"/>
    <p:sldId id="1171" r:id="rId10"/>
    <p:sldId id="1173" r:id="rId11"/>
    <p:sldId id="263" r:id="rId12"/>
    <p:sldId id="264" r:id="rId13"/>
    <p:sldId id="265" r:id="rId14"/>
    <p:sldId id="267" r:id="rId15"/>
    <p:sldId id="266" r:id="rId16"/>
    <p:sldId id="268" r:id="rId17"/>
    <p:sldId id="269" r:id="rId18"/>
    <p:sldId id="270" r:id="rId19"/>
    <p:sldId id="271" r:id="rId20"/>
    <p:sldId id="272" r:id="rId21"/>
    <p:sldId id="273" r:id="rId22"/>
    <p:sldId id="285" r:id="rId23"/>
    <p:sldId id="275" r:id="rId24"/>
    <p:sldId id="276" r:id="rId25"/>
    <p:sldId id="277" r:id="rId26"/>
    <p:sldId id="278" r:id="rId27"/>
    <p:sldId id="315" r:id="rId28"/>
    <p:sldId id="279" r:id="rId29"/>
    <p:sldId id="280" r:id="rId30"/>
    <p:sldId id="281" r:id="rId31"/>
    <p:sldId id="282" r:id="rId32"/>
    <p:sldId id="287" r:id="rId33"/>
    <p:sldId id="283" r:id="rId34"/>
    <p:sldId id="293" r:id="rId35"/>
    <p:sldId id="302" r:id="rId36"/>
    <p:sldId id="305" r:id="rId37"/>
    <p:sldId id="301" r:id="rId38"/>
    <p:sldId id="306" r:id="rId39"/>
    <p:sldId id="1049" r:id="rId40"/>
    <p:sldId id="1050" r:id="rId41"/>
    <p:sldId id="1055" r:id="rId42"/>
    <p:sldId id="973" r:id="rId43"/>
    <p:sldId id="1015" r:id="rId44"/>
    <p:sldId id="1022" r:id="rId45"/>
    <p:sldId id="1018" r:id="rId46"/>
    <p:sldId id="1024" r:id="rId47"/>
    <p:sldId id="1016" r:id="rId48"/>
    <p:sldId id="1056" r:id="rId49"/>
    <p:sldId id="1026" r:id="rId50"/>
    <p:sldId id="1165" r:id="rId51"/>
    <p:sldId id="1019" r:id="rId52"/>
    <p:sldId id="1020" r:id="rId53"/>
    <p:sldId id="1028" r:id="rId54"/>
    <p:sldId id="1021" r:id="rId55"/>
    <p:sldId id="1029" r:id="rId56"/>
    <p:sldId id="1030" r:id="rId57"/>
    <p:sldId id="1052" r:id="rId58"/>
    <p:sldId id="1054" r:id="rId59"/>
    <p:sldId id="1037" r:id="rId60"/>
    <p:sldId id="1038" r:id="rId61"/>
    <p:sldId id="1039" r:id="rId62"/>
    <p:sldId id="1040" r:id="rId63"/>
    <p:sldId id="1041" r:id="rId64"/>
    <p:sldId id="1042" r:id="rId65"/>
    <p:sldId id="1043" r:id="rId66"/>
    <p:sldId id="1044" r:id="rId67"/>
    <p:sldId id="1045" r:id="rId68"/>
    <p:sldId id="1046" r:id="rId69"/>
    <p:sldId id="1047" r:id="rId70"/>
    <p:sldId id="1048" r:id="rId71"/>
    <p:sldId id="1023" r:id="rId72"/>
    <p:sldId id="310" r:id="rId73"/>
    <p:sldId id="314" r:id="rId74"/>
    <p:sldId id="1000" r:id="rId75"/>
    <p:sldId id="1057" r:id="rId76"/>
    <p:sldId id="1014" r:id="rId77"/>
  </p:sldIdLst>
  <p:sldSz cx="9144000" cy="6858000" type="screen4x3"/>
  <p:notesSz cx="6858000" cy="9144000"/>
  <p:defaultTextStyle>
    <a:defPPr>
      <a:defRPr lang="en-US"/>
    </a:defPPr>
    <a:lvl1pPr marL="0" algn="l" defTabSz="457127" rtl="0" eaLnBrk="1" latinLnBrk="0" hangingPunct="1">
      <a:defRPr sz="1791" kern="1200">
        <a:solidFill>
          <a:schemeClr val="tx1"/>
        </a:solidFill>
        <a:latin typeface="+mn-lt"/>
        <a:ea typeface="+mn-ea"/>
        <a:cs typeface="+mn-cs"/>
      </a:defRPr>
    </a:lvl1pPr>
    <a:lvl2pPr marL="457127" algn="l" defTabSz="457127" rtl="0" eaLnBrk="1" latinLnBrk="0" hangingPunct="1">
      <a:defRPr sz="1791" kern="1200">
        <a:solidFill>
          <a:schemeClr val="tx1"/>
        </a:solidFill>
        <a:latin typeface="+mn-lt"/>
        <a:ea typeface="+mn-ea"/>
        <a:cs typeface="+mn-cs"/>
      </a:defRPr>
    </a:lvl2pPr>
    <a:lvl3pPr marL="914254" algn="l" defTabSz="457127" rtl="0" eaLnBrk="1" latinLnBrk="0" hangingPunct="1">
      <a:defRPr sz="1791" kern="1200">
        <a:solidFill>
          <a:schemeClr val="tx1"/>
        </a:solidFill>
        <a:latin typeface="+mn-lt"/>
        <a:ea typeface="+mn-ea"/>
        <a:cs typeface="+mn-cs"/>
      </a:defRPr>
    </a:lvl3pPr>
    <a:lvl4pPr marL="1371381" algn="l" defTabSz="457127" rtl="0" eaLnBrk="1" latinLnBrk="0" hangingPunct="1">
      <a:defRPr sz="1791" kern="1200">
        <a:solidFill>
          <a:schemeClr val="tx1"/>
        </a:solidFill>
        <a:latin typeface="+mn-lt"/>
        <a:ea typeface="+mn-ea"/>
        <a:cs typeface="+mn-cs"/>
      </a:defRPr>
    </a:lvl4pPr>
    <a:lvl5pPr marL="1828507" algn="l" defTabSz="457127" rtl="0" eaLnBrk="1" latinLnBrk="0" hangingPunct="1">
      <a:defRPr sz="1791" kern="1200">
        <a:solidFill>
          <a:schemeClr val="tx1"/>
        </a:solidFill>
        <a:latin typeface="+mn-lt"/>
        <a:ea typeface="+mn-ea"/>
        <a:cs typeface="+mn-cs"/>
      </a:defRPr>
    </a:lvl5pPr>
    <a:lvl6pPr marL="2285634" algn="l" defTabSz="457127" rtl="0" eaLnBrk="1" latinLnBrk="0" hangingPunct="1">
      <a:defRPr sz="1791" kern="1200">
        <a:solidFill>
          <a:schemeClr val="tx1"/>
        </a:solidFill>
        <a:latin typeface="+mn-lt"/>
        <a:ea typeface="+mn-ea"/>
        <a:cs typeface="+mn-cs"/>
      </a:defRPr>
    </a:lvl6pPr>
    <a:lvl7pPr marL="2742761" algn="l" defTabSz="457127" rtl="0" eaLnBrk="1" latinLnBrk="0" hangingPunct="1">
      <a:defRPr sz="1791" kern="1200">
        <a:solidFill>
          <a:schemeClr val="tx1"/>
        </a:solidFill>
        <a:latin typeface="+mn-lt"/>
        <a:ea typeface="+mn-ea"/>
        <a:cs typeface="+mn-cs"/>
      </a:defRPr>
    </a:lvl7pPr>
    <a:lvl8pPr marL="3199888" algn="l" defTabSz="457127" rtl="0" eaLnBrk="1" latinLnBrk="0" hangingPunct="1">
      <a:defRPr sz="1791" kern="1200">
        <a:solidFill>
          <a:schemeClr val="tx1"/>
        </a:solidFill>
        <a:latin typeface="+mn-lt"/>
        <a:ea typeface="+mn-ea"/>
        <a:cs typeface="+mn-cs"/>
      </a:defRPr>
    </a:lvl8pPr>
    <a:lvl9pPr marL="3657015" algn="l" defTabSz="457127" rtl="0" eaLnBrk="1" latinLnBrk="0" hangingPunct="1">
      <a:defRPr sz="1791"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97890246-CE13-4A41-920F-2281A0EDE2D4}">
          <p14:sldIdLst>
            <p14:sldId id="351"/>
            <p14:sldId id="804"/>
            <p14:sldId id="1175"/>
            <p14:sldId id="1051"/>
            <p14:sldId id="1032"/>
            <p14:sldId id="1033"/>
            <p14:sldId id="1011"/>
            <p14:sldId id="1034"/>
            <p14:sldId id="1171"/>
            <p14:sldId id="1173"/>
            <p14:sldId id="263"/>
            <p14:sldId id="264"/>
            <p14:sldId id="265"/>
            <p14:sldId id="267"/>
            <p14:sldId id="266"/>
            <p14:sldId id="268"/>
            <p14:sldId id="269"/>
            <p14:sldId id="270"/>
            <p14:sldId id="271"/>
            <p14:sldId id="272"/>
            <p14:sldId id="273"/>
            <p14:sldId id="285"/>
            <p14:sldId id="275"/>
            <p14:sldId id="276"/>
            <p14:sldId id="277"/>
            <p14:sldId id="278"/>
            <p14:sldId id="315"/>
            <p14:sldId id="279"/>
            <p14:sldId id="280"/>
            <p14:sldId id="281"/>
            <p14:sldId id="282"/>
            <p14:sldId id="287"/>
            <p14:sldId id="283"/>
            <p14:sldId id="293"/>
            <p14:sldId id="302"/>
            <p14:sldId id="305"/>
            <p14:sldId id="301"/>
            <p14:sldId id="306"/>
            <p14:sldId id="1049"/>
            <p14:sldId id="1050"/>
            <p14:sldId id="1055"/>
            <p14:sldId id="973"/>
            <p14:sldId id="1015"/>
            <p14:sldId id="1022"/>
            <p14:sldId id="1018"/>
            <p14:sldId id="1024"/>
            <p14:sldId id="1016"/>
            <p14:sldId id="1056"/>
            <p14:sldId id="1026"/>
            <p14:sldId id="1165"/>
            <p14:sldId id="1019"/>
            <p14:sldId id="1020"/>
            <p14:sldId id="1028"/>
            <p14:sldId id="1021"/>
            <p14:sldId id="1029"/>
            <p14:sldId id="1030"/>
            <p14:sldId id="1052"/>
            <p14:sldId id="1054"/>
            <p14:sldId id="1037"/>
            <p14:sldId id="1038"/>
            <p14:sldId id="1039"/>
            <p14:sldId id="1040"/>
            <p14:sldId id="1041"/>
            <p14:sldId id="1042"/>
            <p14:sldId id="1043"/>
            <p14:sldId id="1044"/>
            <p14:sldId id="1045"/>
            <p14:sldId id="1046"/>
            <p14:sldId id="1047"/>
            <p14:sldId id="1048"/>
            <p14:sldId id="1023"/>
            <p14:sldId id="310"/>
            <p14:sldId id="314"/>
            <p14:sldId id="1000"/>
            <p14:sldId id="1057"/>
            <p14:sldId id="1014"/>
          </p14:sldIdLst>
        </p14:section>
      </p14:sectionLst>
    </p:ext>
    <p:ext uri="{EFAFB233-063F-42B5-8137-9DF3F51BA10A}">
      <p15:sldGuideLst xmlns:p15="http://schemas.microsoft.com/office/powerpoint/2012/main">
        <p15:guide id="1" orient="horz" pos="625" userDrawn="1">
          <p15:clr>
            <a:srgbClr val="A4A3A4"/>
          </p15:clr>
        </p15:guide>
        <p15:guide id="2" pos="438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9" autoAdjust="0"/>
    <p:restoredTop sz="94673" autoAdjust="0"/>
  </p:normalViewPr>
  <p:slideViewPr>
    <p:cSldViewPr snapToGrid="0" snapToObjects="1">
      <p:cViewPr varScale="1">
        <p:scale>
          <a:sx n="97" d="100"/>
          <a:sy n="97" d="100"/>
        </p:scale>
        <p:origin x="2010" y="306"/>
      </p:cViewPr>
      <p:guideLst>
        <p:guide orient="horz" pos="625"/>
        <p:guide pos="4387"/>
      </p:guideLst>
    </p:cSldViewPr>
  </p:slideViewPr>
  <p:outlineViewPr>
    <p:cViewPr>
      <p:scale>
        <a:sx n="33" d="100"/>
        <a:sy n="33" d="100"/>
      </p:scale>
      <p:origin x="0" y="-13716"/>
    </p:cViewPr>
  </p:outlineViewPr>
  <p:notesTextViewPr>
    <p:cViewPr>
      <p:scale>
        <a:sx n="100" d="100"/>
        <a:sy n="100" d="100"/>
      </p:scale>
      <p:origin x="0" y="0"/>
    </p:cViewPr>
  </p:notesTextViewPr>
  <p:sorterViewPr>
    <p:cViewPr varScale="1">
      <p:scale>
        <a:sx n="1" d="1"/>
        <a:sy n="1" d="1"/>
      </p:scale>
      <p:origin x="0" y="-699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60755F-66BB-924E-BB7B-E983D5FDE998}" type="datetimeFigureOut">
              <a:rPr lang="en-US" smtClean="0"/>
              <a:pPr/>
              <a:t>7/29/2025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BCB8BD-6655-9245-9BFC-F8D3FC4154A5}" type="slidenum">
              <a:rPr lang="en-US" smtClean="0"/>
              <a:pPr/>
              <a:t>‹#›</a:t>
            </a:fld>
            <a:endParaRPr lang="en-US"/>
          </a:p>
        </p:txBody>
      </p:sp>
    </p:spTree>
    <p:extLst>
      <p:ext uri="{BB962C8B-B14F-4D97-AF65-F5344CB8AC3E}">
        <p14:creationId xmlns:p14="http://schemas.microsoft.com/office/powerpoint/2010/main" val="1505988775"/>
      </p:ext>
    </p:extLst>
  </p:cSld>
  <p:clrMap bg1="lt1" tx1="dk1" bg2="lt2" tx2="dk2" accent1="accent1" accent2="accent2" accent3="accent3" accent4="accent4" accent5="accent5" accent6="accent6" hlink="hlink" folHlink="folHlink"/>
  <p:notesStyle>
    <a:lvl1pPr marL="0" algn="l" defTabSz="457127" rtl="0" eaLnBrk="1" latinLnBrk="0" hangingPunct="1">
      <a:defRPr sz="1208" kern="1200">
        <a:solidFill>
          <a:schemeClr val="tx1"/>
        </a:solidFill>
        <a:latin typeface="+mn-lt"/>
        <a:ea typeface="+mn-ea"/>
        <a:cs typeface="+mn-cs"/>
      </a:defRPr>
    </a:lvl1pPr>
    <a:lvl2pPr marL="457127" algn="l" defTabSz="457127" rtl="0" eaLnBrk="1" latinLnBrk="0" hangingPunct="1">
      <a:defRPr sz="1208" kern="1200">
        <a:solidFill>
          <a:schemeClr val="tx1"/>
        </a:solidFill>
        <a:latin typeface="+mn-lt"/>
        <a:ea typeface="+mn-ea"/>
        <a:cs typeface="+mn-cs"/>
      </a:defRPr>
    </a:lvl2pPr>
    <a:lvl3pPr marL="914254" algn="l" defTabSz="457127" rtl="0" eaLnBrk="1" latinLnBrk="0" hangingPunct="1">
      <a:defRPr sz="1208" kern="1200">
        <a:solidFill>
          <a:schemeClr val="tx1"/>
        </a:solidFill>
        <a:latin typeface="+mn-lt"/>
        <a:ea typeface="+mn-ea"/>
        <a:cs typeface="+mn-cs"/>
      </a:defRPr>
    </a:lvl3pPr>
    <a:lvl4pPr marL="1371381" algn="l" defTabSz="457127" rtl="0" eaLnBrk="1" latinLnBrk="0" hangingPunct="1">
      <a:defRPr sz="1208" kern="1200">
        <a:solidFill>
          <a:schemeClr val="tx1"/>
        </a:solidFill>
        <a:latin typeface="+mn-lt"/>
        <a:ea typeface="+mn-ea"/>
        <a:cs typeface="+mn-cs"/>
      </a:defRPr>
    </a:lvl4pPr>
    <a:lvl5pPr marL="1828507" algn="l" defTabSz="457127" rtl="0" eaLnBrk="1" latinLnBrk="0" hangingPunct="1">
      <a:defRPr sz="1208" kern="1200">
        <a:solidFill>
          <a:schemeClr val="tx1"/>
        </a:solidFill>
        <a:latin typeface="+mn-lt"/>
        <a:ea typeface="+mn-ea"/>
        <a:cs typeface="+mn-cs"/>
      </a:defRPr>
    </a:lvl5pPr>
    <a:lvl6pPr marL="2285634" algn="l" defTabSz="457127" rtl="0" eaLnBrk="1" latinLnBrk="0" hangingPunct="1">
      <a:defRPr sz="1208" kern="1200">
        <a:solidFill>
          <a:schemeClr val="tx1"/>
        </a:solidFill>
        <a:latin typeface="+mn-lt"/>
        <a:ea typeface="+mn-ea"/>
        <a:cs typeface="+mn-cs"/>
      </a:defRPr>
    </a:lvl6pPr>
    <a:lvl7pPr marL="2742761" algn="l" defTabSz="457127" rtl="0" eaLnBrk="1" latinLnBrk="0" hangingPunct="1">
      <a:defRPr sz="1208" kern="1200">
        <a:solidFill>
          <a:schemeClr val="tx1"/>
        </a:solidFill>
        <a:latin typeface="+mn-lt"/>
        <a:ea typeface="+mn-ea"/>
        <a:cs typeface="+mn-cs"/>
      </a:defRPr>
    </a:lvl7pPr>
    <a:lvl8pPr marL="3199888" algn="l" defTabSz="457127" rtl="0" eaLnBrk="1" latinLnBrk="0" hangingPunct="1">
      <a:defRPr sz="1208" kern="1200">
        <a:solidFill>
          <a:schemeClr val="tx1"/>
        </a:solidFill>
        <a:latin typeface="+mn-lt"/>
        <a:ea typeface="+mn-ea"/>
        <a:cs typeface="+mn-cs"/>
      </a:defRPr>
    </a:lvl8pPr>
    <a:lvl9pPr marL="3657015" algn="l" defTabSz="457127" rtl="0" eaLnBrk="1" latinLnBrk="0" hangingPunct="1">
      <a:defRPr sz="120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9B9F08-AE61-4F72-9332-46F0FEC8F0E1}" type="slidenum">
              <a:rPr lang="en-US"/>
              <a:pPr/>
              <a:t>1</a:t>
            </a:fld>
            <a:endParaRPr lang="en-US"/>
          </a:p>
        </p:txBody>
      </p:sp>
      <p:sp>
        <p:nvSpPr>
          <p:cNvPr id="304130" name="Rectangle 2"/>
          <p:cNvSpPr>
            <a:spLocks noGrp="1" noRot="1" noChangeAspect="1" noChangeArrowheads="1" noTextEdit="1"/>
          </p:cNvSpPr>
          <p:nvPr>
            <p:ph type="sldImg"/>
          </p:nvPr>
        </p:nvSpPr>
        <p:spPr>
          <a:ln/>
        </p:spPr>
      </p:sp>
      <p:sp>
        <p:nvSpPr>
          <p:cNvPr id="30413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0092638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1E0782-50C1-D5BB-9590-79119F74C3E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9AFE06-85B6-E20D-BCF0-CA94BAD133C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D1F906-DC83-E6AF-3D50-B9D1561E9FE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50B8914-DF61-69C6-6182-D5028C160D5D}"/>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020867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3F2D0C-ADCF-2675-7A64-FA830B25F2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977098-8ACB-BE3A-656F-CF57579572E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5B286C-4E5D-4B90-E29B-2BAC086118A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C4D6D1A-401C-777D-D66C-C8B021E1A02E}"/>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575235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2C6E37-6181-BD7A-3216-2CAEBB18E1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A24FB6-72D2-400E-3D67-D12C1A6122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C5C199E-7476-30E7-4E4D-078BE1FEA70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8B8D26D-DB09-33AC-084E-1AE81BF8DC3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791578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34898B-195B-6102-B340-327C4E0E51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21FE1F-D0BB-FDA3-68EB-6C7E726B08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18C653-7D06-62C8-DFE8-41B538B8804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DD243A7-C068-1962-0249-D8B6A86ECF33}"/>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4919307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BACD9F-367F-AD94-019F-EA5B3FAAFB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41FC39-EB4D-CB1F-09CB-1A277AEE04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6016FD-31A2-BB00-2E32-C152E224AF3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86A77F5-CA6C-49FF-D398-B8CE30687511}"/>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4858976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04E29E-6D11-DC3A-F887-F86995AA0F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1EC77F-9B8A-E4F8-4EDB-1B17E07D92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8AEE31-6A3F-8A10-A208-4A0859D2911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E498DC2-65CD-5788-0670-DEF06A3411B0}"/>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5961586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0E3E9F-FC3D-6393-8AA8-66EA18A72D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E8771B-B099-0C08-B3C3-88EA611F20D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B17D6F2-89B0-17A2-A138-190F2E3A1EA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C22AB45-7F12-E455-D02F-EA96F784F0F3}"/>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9409847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E47517-0AB6-B1EF-5FC8-E7A5B642BF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694510-4312-1D42-B75F-DC07B9AFAE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C9FB169-CBB0-CBE4-2CA1-0C2F035865B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C9CFFF8-9D4B-6826-A75D-DD514BDB926E}"/>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2487938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1EE6E8-C66A-576F-526F-1FB5782902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13FC10-2742-E41F-7977-7F6A7773C3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47B72B-D622-9107-DD7F-E4C7B68E24F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9845ECC-9358-F152-6263-07E3C910AEAA}"/>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841451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4AF76A-2F4C-8613-B139-CB18D96B07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E16D48-819C-98E1-14EC-D6676788CF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C19620A-8118-D612-1B78-39F513D5B7E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A334A99-6F37-0BDC-7581-0F56EEB6CBD6}"/>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949939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5BCB8BD-6655-9245-9BFC-F8D3FC4154A5}" type="slidenum">
              <a:rPr lang="en-US" smtClean="0"/>
              <a:pPr/>
              <a:t>2</a:t>
            </a:fld>
            <a:endParaRPr lang="en-US"/>
          </a:p>
        </p:txBody>
      </p:sp>
    </p:spTree>
    <p:extLst>
      <p:ext uri="{BB962C8B-B14F-4D97-AF65-F5344CB8AC3E}">
        <p14:creationId xmlns:p14="http://schemas.microsoft.com/office/powerpoint/2010/main" val="28139263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C3FEB0-D4C5-9304-0E44-D5F30811D4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172E01-3516-A562-2A28-38CC5BE5390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0BA230-56CE-EDB2-720A-076358AE982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04030FD-30DE-730F-068B-6B39621B93F1}"/>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73916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11C17B-63BE-A7DA-DA85-05FE4268C4B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743597C-9304-9C77-87A1-0F9B45CAFC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004103-2918-6AEE-538E-D77CD940B12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7E43CF5-E1E9-A1B6-63CA-7CB6C44F9094}"/>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8594034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2213B-0433-FCCF-C784-D5B7954590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C9BC28-79A6-B154-128F-CDD492FD25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E9DB2B7-F3E0-244D-47EE-5D0ADB2A685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C77B8EA-8442-798E-2C0F-C250C6BE234B}"/>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6286052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3DD64B-008E-DB55-E8F1-A9C0A1CC96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12A2A31-5CBF-32BA-0E42-72659EC970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661B52-24F8-54A1-5EAC-E4C0DEEEC56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65598EF-A21C-DC35-6AF1-35E84E72147E}"/>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8965756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B337AA-D664-B0CC-FB37-19A14285D95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F39118-546C-98AA-418A-0B0544844D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3B224D-BF22-1C04-A4B0-E946FCF65A0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AD3339A-6C72-8A89-F347-C119D7AF0BB7}"/>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8144765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FDEA19-2DAD-82B4-84E9-20BFC83CD8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213A2C-5600-9E18-7868-1257899860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31CFBCD-128E-1F89-1D89-4FB8CD57CA9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D4B8DDC-F990-1C0E-A94B-BA9ECD2CA5E0}"/>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565799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39B556-0590-B938-BE3D-1FB7917056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B953F5-F330-BC38-399F-C490F7F18D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4932E2-0694-7C4F-F5FA-F54F49522D0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6C70A8E-573E-684B-E62F-0AA8EDCCBF7A}"/>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275672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85FC8E-7864-0309-1F82-142905A363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EBBD8B-016C-2A95-77BF-55B26A0F4F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5A4B5B-6313-F3F8-CFB1-082ECCC6E1C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67ED320-16E4-DE4C-26C7-57D6BF0A4D14}"/>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4923445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807539-B610-0964-2380-69747C5B21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B6BCD2-7271-3DC0-DA88-0F8C50B321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14400D-14C9-9473-DBC7-9B2DCEEE411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66C3E83-2D45-516D-5CA7-13A2579DCB78}"/>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8784920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8703EC-BB69-684D-C921-D21F7432BE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536AFFF-F80A-6318-EB80-13CB189648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16D4BEF-E0C3-9E65-903E-637294F6E7B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9BB5517-B205-7EF1-B927-CC1CB931A2AD}"/>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983448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412389-25F7-F4A1-27D3-94B1B3A222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EBB37D-AA88-6D3B-AC92-3096C89DDF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1B97344-3A3A-45D8-BF95-B150D63335F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E86B8A4-BF9B-78D1-352A-6188A4FE0AC7}"/>
              </a:ext>
            </a:extLst>
          </p:cNvPr>
          <p:cNvSpPr>
            <a:spLocks noGrp="1"/>
          </p:cNvSpPr>
          <p:nvPr>
            <p:ph type="sldNum" sz="quarter" idx="5"/>
          </p:nvPr>
        </p:nvSpPr>
        <p:spPr/>
        <p:txBody>
          <a:bodyPr/>
          <a:lstStyle/>
          <a:p>
            <a:fld id="{C5BCB8BD-6655-9245-9BFC-F8D3FC4154A5}" type="slidenum">
              <a:rPr lang="en-US" smtClean="0"/>
              <a:pPr/>
              <a:t>3</a:t>
            </a:fld>
            <a:endParaRPr lang="en-US"/>
          </a:p>
        </p:txBody>
      </p:sp>
    </p:spTree>
    <p:extLst>
      <p:ext uri="{BB962C8B-B14F-4D97-AF65-F5344CB8AC3E}">
        <p14:creationId xmlns:p14="http://schemas.microsoft.com/office/powerpoint/2010/main" val="8539443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C6B115-A762-F449-2DEC-075E395854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6CE2B7-FA6D-ADEE-B83F-D5F99216AF3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C30BB3D-5E98-B056-0EF8-EC5B847217D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47E71CA-50B7-6463-B620-A429E95913F4}"/>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488682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C92894-7FBE-EA3C-58E3-D7D52F2132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D5EDF3-C6DF-6203-3328-2C01E16E20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023FA44-E873-64A9-9E22-08020890F9D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6F3B1B0-4F7B-A902-6B21-E7EF55989F2C}"/>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1632792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01E44D-0506-F727-4A80-9DC4320D06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3DC32B-E91D-4F03-1BEB-8EB658016C8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E5CE9E3-CFFF-E60F-9548-72F9D6EF5CC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D6E98CE-1EC7-05D3-9749-1CA3CD792FD0}"/>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9464702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51FDD0-EBCC-F74F-F23E-21F1C718DC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B6A1DC-64C5-D3BC-24D6-3FB794E989D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4A9B455-80D2-DD12-6545-F2F61BF6DF3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D1CF69F-D088-BDA9-8346-877FDDE57C58}"/>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435148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5BCB8BD-6655-9245-9BFC-F8D3FC4154A5}" type="slidenum">
              <a:rPr lang="en-US" smtClean="0"/>
              <a:pPr/>
              <a:t>61</a:t>
            </a:fld>
            <a:endParaRPr lang="en-US"/>
          </a:p>
        </p:txBody>
      </p:sp>
    </p:spTree>
    <p:extLst>
      <p:ext uri="{BB962C8B-B14F-4D97-AF65-F5344CB8AC3E}">
        <p14:creationId xmlns:p14="http://schemas.microsoft.com/office/powerpoint/2010/main" val="26777618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697871-2541-5F81-0CAC-71C4D757EC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70EEC6-6D0D-3237-9E81-1E44C63723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B93AEC5-B90E-735E-1208-18B9C8D3570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E760ECF-97B1-A6DF-E3BC-5C4E9C4DB5DB}"/>
              </a:ext>
            </a:extLst>
          </p:cNvPr>
          <p:cNvSpPr>
            <a:spLocks noGrp="1"/>
          </p:cNvSpPr>
          <p:nvPr>
            <p:ph type="sldNum" sz="quarter" idx="5"/>
          </p:nvPr>
        </p:nvSpPr>
        <p:spPr/>
        <p:txBody>
          <a:bodyPr/>
          <a:lstStyle/>
          <a:p>
            <a:fld id="{C5BCB8BD-6655-9245-9BFC-F8D3FC4154A5}" type="slidenum">
              <a:rPr lang="en-US" smtClean="0"/>
              <a:pPr/>
              <a:t>62</a:t>
            </a:fld>
            <a:endParaRPr lang="en-US"/>
          </a:p>
        </p:txBody>
      </p:sp>
    </p:spTree>
    <p:extLst>
      <p:ext uri="{BB962C8B-B14F-4D97-AF65-F5344CB8AC3E}">
        <p14:creationId xmlns:p14="http://schemas.microsoft.com/office/powerpoint/2010/main" val="419097223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F9FC55-DF22-73AE-55B4-A4EB8583AD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F0E76F-A386-4C10-DBF4-6B49D67BE2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FD2CC2-DC0A-37A2-AA29-E7097916793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9626AC3-7987-D7C2-670C-9E272DCC9B2C}"/>
              </a:ext>
            </a:extLst>
          </p:cNvPr>
          <p:cNvSpPr>
            <a:spLocks noGrp="1"/>
          </p:cNvSpPr>
          <p:nvPr>
            <p:ph type="sldNum" sz="quarter" idx="5"/>
          </p:nvPr>
        </p:nvSpPr>
        <p:spPr/>
        <p:txBody>
          <a:bodyPr/>
          <a:lstStyle/>
          <a:p>
            <a:fld id="{C5BCB8BD-6655-9245-9BFC-F8D3FC4154A5}" type="slidenum">
              <a:rPr lang="en-US" smtClean="0"/>
              <a:pPr/>
              <a:t>63</a:t>
            </a:fld>
            <a:endParaRPr lang="en-US"/>
          </a:p>
        </p:txBody>
      </p:sp>
    </p:spTree>
    <p:extLst>
      <p:ext uri="{BB962C8B-B14F-4D97-AF65-F5344CB8AC3E}">
        <p14:creationId xmlns:p14="http://schemas.microsoft.com/office/powerpoint/2010/main" val="23165098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53A206-0885-7E88-4BAC-49354499A5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4093D4-2B01-BAF0-158F-892196687A0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CC2EB4-C20E-8F44-CA38-4249720ED34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E7C5D11-048D-7C67-ACA9-93684A3FADF7}"/>
              </a:ext>
            </a:extLst>
          </p:cNvPr>
          <p:cNvSpPr>
            <a:spLocks noGrp="1"/>
          </p:cNvSpPr>
          <p:nvPr>
            <p:ph type="sldNum" sz="quarter" idx="5"/>
          </p:nvPr>
        </p:nvSpPr>
        <p:spPr/>
        <p:txBody>
          <a:bodyPr/>
          <a:lstStyle/>
          <a:p>
            <a:fld id="{C5BCB8BD-6655-9245-9BFC-F8D3FC4154A5}" type="slidenum">
              <a:rPr lang="en-US" smtClean="0"/>
              <a:pPr/>
              <a:t>64</a:t>
            </a:fld>
            <a:endParaRPr lang="en-US"/>
          </a:p>
        </p:txBody>
      </p:sp>
    </p:spTree>
    <p:extLst>
      <p:ext uri="{BB962C8B-B14F-4D97-AF65-F5344CB8AC3E}">
        <p14:creationId xmlns:p14="http://schemas.microsoft.com/office/powerpoint/2010/main" val="395317872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0880DA-E4BA-4FB6-2607-E6ED7B99BF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24B890C-D886-4705-FB28-7FED463CEC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DCF1BC7-73B5-6E4F-2A2C-FE56E76F188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70C8F9C-A3E0-000B-961F-B17C90B45FD8}"/>
              </a:ext>
            </a:extLst>
          </p:cNvPr>
          <p:cNvSpPr>
            <a:spLocks noGrp="1"/>
          </p:cNvSpPr>
          <p:nvPr>
            <p:ph type="sldNum" sz="quarter" idx="5"/>
          </p:nvPr>
        </p:nvSpPr>
        <p:spPr/>
        <p:txBody>
          <a:bodyPr/>
          <a:lstStyle/>
          <a:p>
            <a:fld id="{C5BCB8BD-6655-9245-9BFC-F8D3FC4154A5}" type="slidenum">
              <a:rPr lang="en-US" smtClean="0"/>
              <a:pPr/>
              <a:t>65</a:t>
            </a:fld>
            <a:endParaRPr lang="en-US"/>
          </a:p>
        </p:txBody>
      </p:sp>
    </p:spTree>
    <p:extLst>
      <p:ext uri="{BB962C8B-B14F-4D97-AF65-F5344CB8AC3E}">
        <p14:creationId xmlns:p14="http://schemas.microsoft.com/office/powerpoint/2010/main" val="45533553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5A9C06-D677-85C8-F0D2-54173FE500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892227-0287-5F9F-2B93-864217989D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6CA492-31F6-E3C1-6375-4A4D65AB6A5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04761A0-61F7-905B-CB84-7DC8B35AAE2A}"/>
              </a:ext>
            </a:extLst>
          </p:cNvPr>
          <p:cNvSpPr>
            <a:spLocks noGrp="1"/>
          </p:cNvSpPr>
          <p:nvPr>
            <p:ph type="sldNum" sz="quarter" idx="5"/>
          </p:nvPr>
        </p:nvSpPr>
        <p:spPr/>
        <p:txBody>
          <a:bodyPr/>
          <a:lstStyle/>
          <a:p>
            <a:fld id="{C5BCB8BD-6655-9245-9BFC-F8D3FC4154A5}" type="slidenum">
              <a:rPr lang="en-US" smtClean="0"/>
              <a:pPr/>
              <a:t>66</a:t>
            </a:fld>
            <a:endParaRPr lang="en-US"/>
          </a:p>
        </p:txBody>
      </p:sp>
    </p:spTree>
    <p:extLst>
      <p:ext uri="{BB962C8B-B14F-4D97-AF65-F5344CB8AC3E}">
        <p14:creationId xmlns:p14="http://schemas.microsoft.com/office/powerpoint/2010/main" val="2967724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325C23-D4C9-1BDF-ED38-AF54216210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4F228C-75F0-260B-7A34-D93028B5DAC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DD0E9A-3F78-5228-C9DA-D9BF2D9CF52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E1BB3EC-54B1-4209-34B1-30E6AE1450BF}"/>
              </a:ext>
            </a:extLst>
          </p:cNvPr>
          <p:cNvSpPr>
            <a:spLocks noGrp="1"/>
          </p:cNvSpPr>
          <p:nvPr>
            <p:ph type="sldNum" sz="quarter" idx="5"/>
          </p:nvPr>
        </p:nvSpPr>
        <p:spPr/>
        <p:txBody>
          <a:bodyPr/>
          <a:lstStyle/>
          <a:p>
            <a:fld id="{C5BCB8BD-6655-9245-9BFC-F8D3FC4154A5}" type="slidenum">
              <a:rPr lang="en-US" smtClean="0"/>
              <a:pPr/>
              <a:t>4</a:t>
            </a:fld>
            <a:endParaRPr lang="en-US"/>
          </a:p>
        </p:txBody>
      </p:sp>
    </p:spTree>
    <p:extLst>
      <p:ext uri="{BB962C8B-B14F-4D97-AF65-F5344CB8AC3E}">
        <p14:creationId xmlns:p14="http://schemas.microsoft.com/office/powerpoint/2010/main" val="272965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51678B-8E29-6BA4-C9A2-6313C79D31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FEC890-B78D-E8D8-4E97-5EA9B35F3EA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A561A92-53E8-BC6D-EEB8-2AC774D7E5F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8CDB1D7-F646-48B6-33C7-7681BDC6A879}"/>
              </a:ext>
            </a:extLst>
          </p:cNvPr>
          <p:cNvSpPr>
            <a:spLocks noGrp="1"/>
          </p:cNvSpPr>
          <p:nvPr>
            <p:ph type="sldNum" sz="quarter" idx="5"/>
          </p:nvPr>
        </p:nvSpPr>
        <p:spPr/>
        <p:txBody>
          <a:bodyPr/>
          <a:lstStyle/>
          <a:p>
            <a:fld id="{C5BCB8BD-6655-9245-9BFC-F8D3FC4154A5}" type="slidenum">
              <a:rPr lang="en-US" smtClean="0"/>
              <a:pPr/>
              <a:t>67</a:t>
            </a:fld>
            <a:endParaRPr lang="en-US"/>
          </a:p>
        </p:txBody>
      </p:sp>
    </p:spTree>
    <p:extLst>
      <p:ext uri="{BB962C8B-B14F-4D97-AF65-F5344CB8AC3E}">
        <p14:creationId xmlns:p14="http://schemas.microsoft.com/office/powerpoint/2010/main" val="40054205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84F95C-E59B-3DE6-AD9C-42F6784D76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A53839-E066-3F65-577C-94A3728630D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6F94A6-CE42-3FAB-94BA-BEDE1D00C68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3D78103-4143-793C-928C-D46B6DB99A17}"/>
              </a:ext>
            </a:extLst>
          </p:cNvPr>
          <p:cNvSpPr>
            <a:spLocks noGrp="1"/>
          </p:cNvSpPr>
          <p:nvPr>
            <p:ph type="sldNum" sz="quarter" idx="5"/>
          </p:nvPr>
        </p:nvSpPr>
        <p:spPr/>
        <p:txBody>
          <a:bodyPr/>
          <a:lstStyle/>
          <a:p>
            <a:fld id="{C5BCB8BD-6655-9245-9BFC-F8D3FC4154A5}" type="slidenum">
              <a:rPr lang="en-US" smtClean="0"/>
              <a:pPr/>
              <a:t>68</a:t>
            </a:fld>
            <a:endParaRPr lang="en-US"/>
          </a:p>
        </p:txBody>
      </p:sp>
    </p:spTree>
    <p:extLst>
      <p:ext uri="{BB962C8B-B14F-4D97-AF65-F5344CB8AC3E}">
        <p14:creationId xmlns:p14="http://schemas.microsoft.com/office/powerpoint/2010/main" val="11638502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B46B17-C2D2-62EA-9635-EFEA5FF71D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EBCABF-E327-62B5-5294-D7B95C97F4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8D3CA3-88F5-2F84-F114-8CC33D1BA8B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8273170-92A3-31E7-E6F3-35A42085F6F2}"/>
              </a:ext>
            </a:extLst>
          </p:cNvPr>
          <p:cNvSpPr>
            <a:spLocks noGrp="1"/>
          </p:cNvSpPr>
          <p:nvPr>
            <p:ph type="sldNum" sz="quarter" idx="5"/>
          </p:nvPr>
        </p:nvSpPr>
        <p:spPr/>
        <p:txBody>
          <a:bodyPr/>
          <a:lstStyle/>
          <a:p>
            <a:fld id="{C5BCB8BD-6655-9245-9BFC-F8D3FC4154A5}" type="slidenum">
              <a:rPr lang="en-US" smtClean="0"/>
              <a:pPr/>
              <a:t>69</a:t>
            </a:fld>
            <a:endParaRPr lang="en-US"/>
          </a:p>
        </p:txBody>
      </p:sp>
    </p:spTree>
    <p:extLst>
      <p:ext uri="{BB962C8B-B14F-4D97-AF65-F5344CB8AC3E}">
        <p14:creationId xmlns:p14="http://schemas.microsoft.com/office/powerpoint/2010/main" val="34011981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569D95-004B-A731-48E6-6081F3621A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F19F37-C500-3DC5-703B-3EC78BB281D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411D30-E728-112C-1049-3C346799F86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9BB9BC0-C482-3F36-23E7-D53D8296CA2F}"/>
              </a:ext>
            </a:extLst>
          </p:cNvPr>
          <p:cNvSpPr>
            <a:spLocks noGrp="1"/>
          </p:cNvSpPr>
          <p:nvPr>
            <p:ph type="sldNum" sz="quarter" idx="5"/>
          </p:nvPr>
        </p:nvSpPr>
        <p:spPr/>
        <p:txBody>
          <a:bodyPr/>
          <a:lstStyle/>
          <a:p>
            <a:fld id="{C5BCB8BD-6655-9245-9BFC-F8D3FC4154A5}" type="slidenum">
              <a:rPr lang="en-US" smtClean="0"/>
              <a:pPr/>
              <a:t>70</a:t>
            </a:fld>
            <a:endParaRPr lang="en-US"/>
          </a:p>
        </p:txBody>
      </p:sp>
    </p:spTree>
    <p:extLst>
      <p:ext uri="{BB962C8B-B14F-4D97-AF65-F5344CB8AC3E}">
        <p14:creationId xmlns:p14="http://schemas.microsoft.com/office/powerpoint/2010/main" val="31766613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9B9F08-AE61-4F72-9332-46F0FEC8F0E1}" type="slidenum">
              <a:rPr lang="en-US"/>
              <a:pPr/>
              <a:t>71</a:t>
            </a:fld>
            <a:endParaRPr lang="en-US"/>
          </a:p>
        </p:txBody>
      </p:sp>
      <p:sp>
        <p:nvSpPr>
          <p:cNvPr id="304130" name="Rectangle 2"/>
          <p:cNvSpPr>
            <a:spLocks noGrp="1" noRot="1" noChangeAspect="1" noChangeArrowheads="1" noTextEdit="1"/>
          </p:cNvSpPr>
          <p:nvPr>
            <p:ph type="sldImg"/>
          </p:nvPr>
        </p:nvSpPr>
        <p:spPr>
          <a:ln/>
        </p:spPr>
      </p:sp>
      <p:sp>
        <p:nvSpPr>
          <p:cNvPr id="30413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8065359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A39975-67EC-5F78-DC6D-7CF0ECE37C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D520A9-E2B9-EC4E-086E-F1633275B2F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15AA47-3607-B9C0-86D2-563F91232DB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C115B6C-B1ED-39B9-C3E6-C1F268E3EB58}"/>
              </a:ext>
            </a:extLst>
          </p:cNvPr>
          <p:cNvSpPr>
            <a:spLocks noGrp="1"/>
          </p:cNvSpPr>
          <p:nvPr>
            <p:ph type="sldNum" sz="quarter" idx="5"/>
          </p:nvPr>
        </p:nvSpPr>
        <p:spPr/>
        <p:txBody>
          <a:bodyPr/>
          <a:lstStyle/>
          <a:p>
            <a:fld id="{247BB399-801E-4741-A636-6E2ED2D6D8D4}" type="slidenum">
              <a:rPr lang="en-US" smtClean="0"/>
              <a:pPr/>
              <a:t>72</a:t>
            </a:fld>
            <a:endParaRPr lang="en-US" dirty="0"/>
          </a:p>
        </p:txBody>
      </p:sp>
    </p:spTree>
    <p:extLst>
      <p:ext uri="{BB962C8B-B14F-4D97-AF65-F5344CB8AC3E}">
        <p14:creationId xmlns:p14="http://schemas.microsoft.com/office/powerpoint/2010/main" val="147573991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AD5052-E463-25C7-CF0F-3AE70E6308B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A8F2E7E-EF7B-0695-164C-00E496ED98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906CC1-897C-0F64-8BA0-948E7E5E5D9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7109BCE-D355-C435-DDF0-C306F8800D5F}"/>
              </a:ext>
            </a:extLst>
          </p:cNvPr>
          <p:cNvSpPr>
            <a:spLocks noGrp="1"/>
          </p:cNvSpPr>
          <p:nvPr>
            <p:ph type="sldNum" sz="quarter" idx="5"/>
          </p:nvPr>
        </p:nvSpPr>
        <p:spPr/>
        <p:txBody>
          <a:bodyPr/>
          <a:lstStyle/>
          <a:p>
            <a:fld id="{247BB399-801E-4741-A636-6E2ED2D6D8D4}" type="slidenum">
              <a:rPr lang="en-US" smtClean="0"/>
              <a:pPr/>
              <a:t>73</a:t>
            </a:fld>
            <a:endParaRPr lang="en-US" dirty="0"/>
          </a:p>
        </p:txBody>
      </p:sp>
    </p:spTree>
    <p:extLst>
      <p:ext uri="{BB962C8B-B14F-4D97-AF65-F5344CB8AC3E}">
        <p14:creationId xmlns:p14="http://schemas.microsoft.com/office/powerpoint/2010/main" val="37507907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96629E-5CE3-F010-3956-BD024BE861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4DC04D7-F171-7458-E784-A777A24AAF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9137EA-FF60-8F72-E723-721D9C1CE8E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6BAB4FD-5C4C-5418-AC4E-A6F2FB9EBB09}"/>
              </a:ext>
            </a:extLst>
          </p:cNvPr>
          <p:cNvSpPr>
            <a:spLocks noGrp="1"/>
          </p:cNvSpPr>
          <p:nvPr>
            <p:ph type="sldNum" sz="quarter" idx="5"/>
          </p:nvPr>
        </p:nvSpPr>
        <p:spPr/>
        <p:txBody>
          <a:bodyPr/>
          <a:lstStyle/>
          <a:p>
            <a:fld id="{C5BCB8BD-6655-9245-9BFC-F8D3FC4154A5}" type="slidenum">
              <a:rPr lang="en-US" smtClean="0"/>
              <a:pPr/>
              <a:t>10</a:t>
            </a:fld>
            <a:endParaRPr lang="en-US"/>
          </a:p>
        </p:txBody>
      </p:sp>
    </p:spTree>
    <p:extLst>
      <p:ext uri="{BB962C8B-B14F-4D97-AF65-F5344CB8AC3E}">
        <p14:creationId xmlns:p14="http://schemas.microsoft.com/office/powerpoint/2010/main" val="14895370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256F26-3F1B-E5B6-AA14-B9B0106D04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34C954-F346-F2C0-4743-4C796B1085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B4F2EF0-AF8A-2C84-49CE-22E122EEDCC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FF31E22-8716-AA6A-DD2D-E1553907F9FC}"/>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550241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819677-EE9D-0F7F-D08C-DBBD7AEA06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E637D6-0CD1-4501-3A95-7E78818465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D27419D-6AA8-2635-B394-0D7D1660784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715A08E-2BDC-CBBE-673E-8F5596520137}"/>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465338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DC96C5-7EE5-FD4E-838E-033FE8B8F6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A2D265-01F9-6056-51B4-BD423772AF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307AC5-776C-008B-DB4F-32C745A1305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2967F02-B996-4F2D-F801-35E2197D9C4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305501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074E6F-38DF-CA67-4F2A-62517899FF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C37BE9-CB23-DA68-2632-C0FCC0A4E2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20C632-C050-B1A3-D9D3-6B66EA196CE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F4325D0-D322-6F8A-6CD0-B6125739BD56}"/>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47BB399-801E-4741-A636-6E2ED2D6D8D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267562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ext only slide">
    <p:bg>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996694" y="1600200"/>
            <a:ext cx="7690105" cy="3915580"/>
          </a:xfrm>
          <a:prstGeom prst="rect">
            <a:avLst/>
          </a:prstGeom>
        </p:spPr>
        <p:txBody>
          <a:bodyPr/>
          <a:lstStyle>
            <a:lvl2pPr>
              <a:defRPr>
                <a:solidFill>
                  <a:srgbClr val="026CB6"/>
                </a:solidFill>
              </a:defRPr>
            </a:lvl2pPr>
            <a:lvl3pPr>
              <a:defRPr>
                <a:solidFill>
                  <a:srgbClr val="026CB6"/>
                </a:solidFill>
              </a:defRPr>
            </a:lvl3pPr>
            <a:lvl4pPr>
              <a:defRPr>
                <a:solidFill>
                  <a:srgbClr val="026CB6"/>
                </a:solidFill>
              </a:defRPr>
            </a:lvl4pPr>
          </a:lstStyle>
          <a:p>
            <a:pPr lvl="0"/>
            <a:r>
              <a:rPr lang="en-US" dirty="0"/>
              <a:t>Click to edit subhead</a:t>
            </a:r>
          </a:p>
          <a:p>
            <a:pPr lvl="1"/>
            <a:r>
              <a:rPr lang="en-US" dirty="0"/>
              <a:t>Second level</a:t>
            </a:r>
          </a:p>
          <a:p>
            <a:pPr lvl="2"/>
            <a:r>
              <a:rPr lang="en-US" dirty="0"/>
              <a:t>Third level</a:t>
            </a:r>
          </a:p>
          <a:p>
            <a:pPr lvl="3"/>
            <a:r>
              <a:rPr lang="en-US" dirty="0"/>
              <a:t>Fourth level</a:t>
            </a:r>
          </a:p>
        </p:txBody>
      </p:sp>
      <p:sp>
        <p:nvSpPr>
          <p:cNvPr id="3" name="Title 2">
            <a:extLst>
              <a:ext uri="{FF2B5EF4-FFF2-40B4-BE49-F238E27FC236}">
                <a16:creationId xmlns:a16="http://schemas.microsoft.com/office/drawing/2014/main" id="{3A7AC7A5-9C37-4671-BABD-FF4D248D2FE7}"/>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7" name="Slide Number Placeholder 5">
            <a:extLst>
              <a:ext uri="{FF2B5EF4-FFF2-40B4-BE49-F238E27FC236}">
                <a16:creationId xmlns:a16="http://schemas.microsoft.com/office/drawing/2014/main" id="{C4D19C05-0F1E-48A9-97BA-A73CDED2DFC1}"/>
              </a:ext>
            </a:extLst>
          </p:cNvPr>
          <p:cNvSpPr txBox="1">
            <a:spLocks/>
          </p:cNvSpPr>
          <p:nvPr userDrawn="1"/>
        </p:nvSpPr>
        <p:spPr>
          <a:xfrm>
            <a:off x="7010400" y="6553200"/>
            <a:ext cx="2133600" cy="457200"/>
          </a:xfrm>
          <a:prstGeom prst="rect">
            <a:avLst/>
          </a:prstGeom>
        </p:spPr>
        <p:txBody>
          <a:bodyPr/>
          <a:lstStyle>
            <a:defPPr>
              <a:defRPr lang="en-US"/>
            </a:defPPr>
            <a:lvl1pPr marL="0" algn="l" defTabSz="457127" rtl="0" eaLnBrk="1" latinLnBrk="0" hangingPunct="1">
              <a:defRPr sz="1791" kern="1200">
                <a:solidFill>
                  <a:schemeClr val="tx1"/>
                </a:solidFill>
                <a:latin typeface="+mn-lt"/>
                <a:ea typeface="+mn-ea"/>
                <a:cs typeface="+mn-cs"/>
              </a:defRPr>
            </a:lvl1pPr>
            <a:lvl2pPr marL="457127" algn="l" defTabSz="457127" rtl="0" eaLnBrk="1" latinLnBrk="0" hangingPunct="1">
              <a:defRPr sz="1791" kern="1200">
                <a:solidFill>
                  <a:schemeClr val="tx1"/>
                </a:solidFill>
                <a:latin typeface="+mn-lt"/>
                <a:ea typeface="+mn-ea"/>
                <a:cs typeface="+mn-cs"/>
              </a:defRPr>
            </a:lvl2pPr>
            <a:lvl3pPr marL="914254" algn="l" defTabSz="457127" rtl="0" eaLnBrk="1" latinLnBrk="0" hangingPunct="1">
              <a:defRPr sz="1791" kern="1200">
                <a:solidFill>
                  <a:schemeClr val="tx1"/>
                </a:solidFill>
                <a:latin typeface="+mn-lt"/>
                <a:ea typeface="+mn-ea"/>
                <a:cs typeface="+mn-cs"/>
              </a:defRPr>
            </a:lvl3pPr>
            <a:lvl4pPr marL="1371381" algn="l" defTabSz="457127" rtl="0" eaLnBrk="1" latinLnBrk="0" hangingPunct="1">
              <a:defRPr sz="1791" kern="1200">
                <a:solidFill>
                  <a:schemeClr val="tx1"/>
                </a:solidFill>
                <a:latin typeface="+mn-lt"/>
                <a:ea typeface="+mn-ea"/>
                <a:cs typeface="+mn-cs"/>
              </a:defRPr>
            </a:lvl4pPr>
            <a:lvl5pPr marL="1828507" algn="l" defTabSz="457127" rtl="0" eaLnBrk="1" latinLnBrk="0" hangingPunct="1">
              <a:defRPr sz="1791" kern="1200">
                <a:solidFill>
                  <a:schemeClr val="tx1"/>
                </a:solidFill>
                <a:latin typeface="+mn-lt"/>
                <a:ea typeface="+mn-ea"/>
                <a:cs typeface="+mn-cs"/>
              </a:defRPr>
            </a:lvl5pPr>
            <a:lvl6pPr marL="2285634" algn="l" defTabSz="457127" rtl="0" eaLnBrk="1" latinLnBrk="0" hangingPunct="1">
              <a:defRPr sz="1791" kern="1200">
                <a:solidFill>
                  <a:schemeClr val="tx1"/>
                </a:solidFill>
                <a:latin typeface="+mn-lt"/>
                <a:ea typeface="+mn-ea"/>
                <a:cs typeface="+mn-cs"/>
              </a:defRPr>
            </a:lvl6pPr>
            <a:lvl7pPr marL="2742761" algn="l" defTabSz="457127" rtl="0" eaLnBrk="1" latinLnBrk="0" hangingPunct="1">
              <a:defRPr sz="1791" kern="1200">
                <a:solidFill>
                  <a:schemeClr val="tx1"/>
                </a:solidFill>
                <a:latin typeface="+mn-lt"/>
                <a:ea typeface="+mn-ea"/>
                <a:cs typeface="+mn-cs"/>
              </a:defRPr>
            </a:lvl7pPr>
            <a:lvl8pPr marL="3199888" algn="l" defTabSz="457127" rtl="0" eaLnBrk="1" latinLnBrk="0" hangingPunct="1">
              <a:defRPr sz="1791" kern="1200">
                <a:solidFill>
                  <a:schemeClr val="tx1"/>
                </a:solidFill>
                <a:latin typeface="+mn-lt"/>
                <a:ea typeface="+mn-ea"/>
                <a:cs typeface="+mn-cs"/>
              </a:defRPr>
            </a:lvl8pPr>
            <a:lvl9pPr marL="3657015" algn="l" defTabSz="457127" rtl="0" eaLnBrk="1" latinLnBrk="0" hangingPunct="1">
              <a:defRPr sz="1791" kern="1200">
                <a:solidFill>
                  <a:schemeClr val="tx1"/>
                </a:solidFill>
                <a:latin typeface="+mn-lt"/>
                <a:ea typeface="+mn-ea"/>
                <a:cs typeface="+mn-cs"/>
              </a:defRPr>
            </a:lvl9pPr>
          </a:lstStyle>
          <a:p>
            <a:pPr algn="r"/>
            <a:fld id="{6CB9C34D-2934-4EE6-B14D-FBCFD671BB2D}" type="slidenum">
              <a:rPr lang="en-US" altLang="en-US" smtClean="0"/>
              <a:pPr algn="r"/>
              <a:t>‹#›</a:t>
            </a:fld>
            <a:endParaRPr lang="en-US" altLang="en-US" dirty="0"/>
          </a:p>
        </p:txBody>
      </p:sp>
    </p:spTree>
    <p:extLst>
      <p:ext uri="{BB962C8B-B14F-4D97-AF65-F5344CB8AC3E}">
        <p14:creationId xmlns:p14="http://schemas.microsoft.com/office/powerpoint/2010/main" val="3764541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128002" name="Rectangle 2"/>
          <p:cNvSpPr>
            <a:spLocks noGrp="1" noChangeArrowheads="1"/>
          </p:cNvSpPr>
          <p:nvPr>
            <p:ph type="ctrTitle"/>
          </p:nvPr>
        </p:nvSpPr>
        <p:spPr>
          <a:xfrm>
            <a:off x="685800" y="2130425"/>
            <a:ext cx="7772400" cy="1470025"/>
          </a:xfrm>
        </p:spPr>
        <p:txBody>
          <a:bodyPr/>
          <a:lstStyle>
            <a:lvl1pPr>
              <a:defRPr/>
            </a:lvl1pPr>
          </a:lstStyle>
          <a:p>
            <a:r>
              <a:rPr lang="en-US"/>
              <a:t>Click to edit Master title style</a:t>
            </a:r>
          </a:p>
        </p:txBody>
      </p:sp>
      <p:sp>
        <p:nvSpPr>
          <p:cNvPr id="12800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28004" name="Rectangle 4"/>
          <p:cNvSpPr>
            <a:spLocks noGrp="1" noChangeArrowheads="1"/>
          </p:cNvSpPr>
          <p:nvPr>
            <p:ph type="dt" sz="half" idx="2"/>
          </p:nvPr>
        </p:nvSpPr>
        <p:spPr>
          <a:xfrm>
            <a:off x="457200" y="6245225"/>
            <a:ext cx="2133600" cy="476250"/>
          </a:xfrm>
        </p:spPr>
        <p:txBody>
          <a:bodyPr/>
          <a:lstStyle>
            <a:lvl1pPr>
              <a:defRPr/>
            </a:lvl1pPr>
          </a:lstStyle>
          <a:p>
            <a:endParaRPr lang="en-US" altLang="en-US"/>
          </a:p>
        </p:txBody>
      </p:sp>
      <p:sp>
        <p:nvSpPr>
          <p:cNvPr id="128005" name="Rectangle 5"/>
          <p:cNvSpPr>
            <a:spLocks noGrp="1" noChangeArrowheads="1"/>
          </p:cNvSpPr>
          <p:nvPr>
            <p:ph type="ftr" sz="quarter" idx="3"/>
          </p:nvPr>
        </p:nvSpPr>
        <p:spPr>
          <a:xfrm>
            <a:off x="2971800" y="6619875"/>
            <a:ext cx="3276600" cy="476250"/>
          </a:xfrm>
        </p:spPr>
        <p:txBody>
          <a:bodyPr/>
          <a:lstStyle>
            <a:lvl1pPr>
              <a:defRPr>
                <a:cs typeface="Arial" charset="0"/>
              </a:defRPr>
            </a:lvl1pPr>
          </a:lstStyle>
          <a:p>
            <a:r>
              <a:rPr lang="en-US" altLang="en-US"/>
              <a:t>2Copyright © 2005 SigmaXL</a:t>
            </a:r>
            <a:r>
              <a:rPr lang="en-US" altLang="en-US" baseline="30000"/>
              <a:t>®</a:t>
            </a:r>
            <a:r>
              <a:rPr lang="en-US" altLang="en-US"/>
              <a:t>. All rights reserved.</a:t>
            </a:r>
            <a:r>
              <a:rPr lang="en-US" altLang="en-US" baseline="30000"/>
              <a:t> </a:t>
            </a:r>
          </a:p>
        </p:txBody>
      </p:sp>
      <p:sp>
        <p:nvSpPr>
          <p:cNvPr id="128006" name="Rectangle 6"/>
          <p:cNvSpPr>
            <a:spLocks noGrp="1" noChangeArrowheads="1"/>
          </p:cNvSpPr>
          <p:nvPr>
            <p:ph type="sldNum" sz="quarter" idx="4"/>
          </p:nvPr>
        </p:nvSpPr>
        <p:spPr>
          <a:xfrm>
            <a:off x="6553200" y="6245225"/>
            <a:ext cx="2133600" cy="476250"/>
          </a:xfrm>
        </p:spPr>
        <p:txBody>
          <a:bodyPr/>
          <a:lstStyle>
            <a:lvl1pPr>
              <a:defRPr/>
            </a:lvl1pPr>
          </a:lstStyle>
          <a:p>
            <a:fld id="{82CBDB64-AD63-45E8-86B0-233AEF0DE154}" type="slidenum">
              <a:rPr lang="en-US" altLang="en-US"/>
              <a:pPr/>
              <a:t>‹#›</a:t>
            </a:fld>
            <a:endParaRPr lang="en-US" altLang="en-US"/>
          </a:p>
        </p:txBody>
      </p:sp>
      <p:pic>
        <p:nvPicPr>
          <p:cNvPr id="9" name="Picture 42" descr="Sigmaxl new logo"/>
          <p:cNvPicPr>
            <a:picLocks noChangeAspect="1" noChangeArrowheads="1"/>
          </p:cNvPicPr>
          <p:nvPr userDrawn="1"/>
        </p:nvPicPr>
        <p:blipFill>
          <a:blip r:embed="rId2" cstate="print"/>
          <a:srcRect/>
          <a:stretch>
            <a:fillRect/>
          </a:stretch>
        </p:blipFill>
        <p:spPr bwMode="auto">
          <a:xfrm>
            <a:off x="76200" y="76200"/>
            <a:ext cx="1365250" cy="1052512"/>
          </a:xfrm>
          <a:prstGeom prst="rect">
            <a:avLst/>
          </a:prstGeom>
          <a:noFill/>
          <a:ln>
            <a:solidFill>
              <a:srgbClr val="002060"/>
            </a:solidFill>
          </a:ln>
        </p:spPr>
      </p:pic>
    </p:spTree>
    <p:extLst>
      <p:ext uri="{BB962C8B-B14F-4D97-AF65-F5344CB8AC3E}">
        <p14:creationId xmlns:p14="http://schemas.microsoft.com/office/powerpoint/2010/main" val="12861831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Blue Side - Bottom aligned lockup">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04591FB-D607-8682-9F1F-B1A2F830ACFE}"/>
              </a:ext>
            </a:extLst>
          </p:cNvPr>
          <p:cNvSpPr/>
          <p:nvPr userDrawn="1"/>
        </p:nvSpPr>
        <p:spPr>
          <a:xfrm>
            <a:off x="0" y="6"/>
            <a:ext cx="615975" cy="685799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43"/>
          </a:p>
        </p:txBody>
      </p:sp>
      <p:pic>
        <p:nvPicPr>
          <p:cNvPr id="3" name="Picture 2">
            <a:extLst>
              <a:ext uri="{FF2B5EF4-FFF2-40B4-BE49-F238E27FC236}">
                <a16:creationId xmlns:a16="http://schemas.microsoft.com/office/drawing/2014/main" id="{A84CF55F-6CB3-9EE0-DB30-A0CD50B4404E}"/>
              </a:ext>
            </a:extLst>
          </p:cNvPr>
          <p:cNvPicPr>
            <a:picLocks noChangeAspect="1"/>
          </p:cNvPicPr>
          <p:nvPr userDrawn="1"/>
        </p:nvPicPr>
        <p:blipFill>
          <a:blip r:embed="rId2"/>
          <a:stretch>
            <a:fillRect/>
          </a:stretch>
        </p:blipFill>
        <p:spPr>
          <a:xfrm>
            <a:off x="112729" y="1969640"/>
            <a:ext cx="390516" cy="4632328"/>
          </a:xfrm>
          <a:prstGeom prst="rect">
            <a:avLst/>
          </a:prstGeom>
        </p:spPr>
      </p:pic>
      <p:sp>
        <p:nvSpPr>
          <p:cNvPr id="2" name="Title 1"/>
          <p:cNvSpPr>
            <a:spLocks noGrp="1"/>
          </p:cNvSpPr>
          <p:nvPr>
            <p:ph type="ctrTitle" hasCustomPrompt="1"/>
          </p:nvPr>
        </p:nvSpPr>
        <p:spPr>
          <a:xfrm>
            <a:off x="980598" y="471410"/>
            <a:ext cx="7853158" cy="526189"/>
          </a:xfrm>
        </p:spPr>
        <p:txBody>
          <a:bodyPr anchor="b">
            <a:noAutofit/>
          </a:bodyPr>
          <a:lstStyle>
            <a:lvl1pPr algn="l">
              <a:defRPr sz="3300" b="0" baseline="0">
                <a:solidFill>
                  <a:schemeClr val="accent1"/>
                </a:solidFill>
                <a:latin typeface="Arial Black" panose="020B0604020202020204" pitchFamily="34" charset="0"/>
              </a:defRPr>
            </a:lvl1pPr>
          </a:lstStyle>
          <a:p>
            <a:r>
              <a:rPr lang="en-US" dirty="0"/>
              <a:t>Click to add Title</a:t>
            </a:r>
          </a:p>
        </p:txBody>
      </p:sp>
      <p:sp>
        <p:nvSpPr>
          <p:cNvPr id="6" name="Slide Number Placeholder 5"/>
          <p:cNvSpPr>
            <a:spLocks noGrp="1"/>
          </p:cNvSpPr>
          <p:nvPr>
            <p:ph type="sldNum" sz="quarter" idx="12"/>
          </p:nvPr>
        </p:nvSpPr>
        <p:spPr>
          <a:xfrm>
            <a:off x="6917582" y="6356351"/>
            <a:ext cx="2057400" cy="365125"/>
          </a:xfrm>
        </p:spPr>
        <p:txBody>
          <a:bodyPr/>
          <a:lstStyle/>
          <a:p>
            <a:fld id="{37EC9761-DFED-6945-AEE5-E5005A5360AE}" type="slidenum">
              <a:rPr lang="en-US" smtClean="0"/>
              <a:t>‹#›</a:t>
            </a:fld>
            <a:endParaRPr lang="en-US"/>
          </a:p>
        </p:txBody>
      </p:sp>
      <p:cxnSp>
        <p:nvCxnSpPr>
          <p:cNvPr id="12" name="Straight Connector 11">
            <a:extLst>
              <a:ext uri="{FF2B5EF4-FFF2-40B4-BE49-F238E27FC236}">
                <a16:creationId xmlns:a16="http://schemas.microsoft.com/office/drawing/2014/main" id="{C91E8017-A87A-1A88-5493-DDB8C9D84D93}"/>
              </a:ext>
            </a:extLst>
          </p:cNvPr>
          <p:cNvCxnSpPr>
            <a:cxnSpLocks/>
          </p:cNvCxnSpPr>
          <p:nvPr userDrawn="1"/>
        </p:nvCxnSpPr>
        <p:spPr>
          <a:xfrm>
            <a:off x="1059365" y="1244262"/>
            <a:ext cx="13716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Subtitle 2">
            <a:extLst>
              <a:ext uri="{FF2B5EF4-FFF2-40B4-BE49-F238E27FC236}">
                <a16:creationId xmlns:a16="http://schemas.microsoft.com/office/drawing/2014/main" id="{ADB8AB4A-40EF-2D23-42FC-42ABB620859D}"/>
              </a:ext>
            </a:extLst>
          </p:cNvPr>
          <p:cNvSpPr>
            <a:spLocks noGrp="1"/>
          </p:cNvSpPr>
          <p:nvPr>
            <p:ph type="subTitle" idx="1" hasCustomPrompt="1"/>
          </p:nvPr>
        </p:nvSpPr>
        <p:spPr>
          <a:xfrm>
            <a:off x="980599" y="1500215"/>
            <a:ext cx="7853201" cy="365126"/>
          </a:xfrm>
        </p:spPr>
        <p:txBody>
          <a:bodyPr>
            <a:noAutofit/>
          </a:bodyPr>
          <a:lstStyle>
            <a:lvl1pPr marL="0" indent="0" algn="l">
              <a:buNone/>
              <a:defRPr sz="2100" b="1">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text</a:t>
            </a:r>
          </a:p>
        </p:txBody>
      </p:sp>
      <p:sp>
        <p:nvSpPr>
          <p:cNvPr id="14" name="Text Placeholder 23">
            <a:extLst>
              <a:ext uri="{FF2B5EF4-FFF2-40B4-BE49-F238E27FC236}">
                <a16:creationId xmlns:a16="http://schemas.microsoft.com/office/drawing/2014/main" id="{4BB99C08-9AFB-2D21-15CD-2BBACDB3114F}"/>
              </a:ext>
            </a:extLst>
          </p:cNvPr>
          <p:cNvSpPr>
            <a:spLocks noGrp="1"/>
          </p:cNvSpPr>
          <p:nvPr>
            <p:ph type="body" sz="quarter" idx="13"/>
          </p:nvPr>
        </p:nvSpPr>
        <p:spPr>
          <a:xfrm>
            <a:off x="980599" y="1888879"/>
            <a:ext cx="7853159" cy="1713583"/>
          </a:xfrm>
        </p:spPr>
        <p:txBody>
          <a:bodyPr>
            <a:noAutofit/>
          </a:bodyPr>
          <a:lstStyle>
            <a:lvl1pPr algn="l">
              <a:defRPr sz="1800"/>
            </a:lvl1pPr>
            <a:lvl2pPr algn="l">
              <a:defRPr sz="1800"/>
            </a:lvl2pPr>
            <a:lvl3pPr algn="l">
              <a:defRPr sz="1800"/>
            </a:lvl3pPr>
            <a:lvl4pPr algn="l">
              <a:defRPr sz="1800"/>
            </a:lvl4pPr>
            <a:lvl5pPr>
              <a:defRPr sz="788"/>
            </a:lvl5pPr>
          </a:lstStyle>
          <a:p>
            <a:pPr lvl="0"/>
            <a:r>
              <a:rPr lang="en-US" dirty="0"/>
              <a:t>Click to edit Master text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3120157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5" r:id="rId4"/>
  </p:sldLayoutIdLst>
  <p:hf sldNum="0" hdr="0" ftr="0" dt="0"/>
  <p:txStyles>
    <p:titleStyle>
      <a:lvl1pPr algn="ctr" defTabSz="457127" rtl="0" eaLnBrk="1" latinLnBrk="0" hangingPunct="1">
        <a:spcBef>
          <a:spcPct val="0"/>
        </a:spcBef>
        <a:buNone/>
        <a:defRPr sz="4395" kern="1200">
          <a:solidFill>
            <a:schemeClr val="tx1"/>
          </a:solidFill>
          <a:latin typeface="+mj-lt"/>
          <a:ea typeface="+mj-ea"/>
          <a:cs typeface="+mj-cs"/>
        </a:defRPr>
      </a:lvl1pPr>
    </p:titleStyle>
    <p:bodyStyle>
      <a:lvl1pPr marL="342845" indent="-342845" algn="l" defTabSz="457127" rtl="0" eaLnBrk="1" latinLnBrk="0" hangingPunct="1">
        <a:spcBef>
          <a:spcPct val="20000"/>
        </a:spcBef>
        <a:buFont typeface="Arial"/>
        <a:buChar char="•"/>
        <a:defRPr sz="3208" kern="1200">
          <a:solidFill>
            <a:schemeClr val="tx1"/>
          </a:solidFill>
          <a:latin typeface="+mn-lt"/>
          <a:ea typeface="+mn-ea"/>
          <a:cs typeface="+mn-cs"/>
        </a:defRPr>
      </a:lvl1pPr>
      <a:lvl2pPr marL="742831" indent="-285704" algn="l" defTabSz="457127" rtl="0" eaLnBrk="1" latinLnBrk="0" hangingPunct="1">
        <a:spcBef>
          <a:spcPct val="20000"/>
        </a:spcBef>
        <a:buFont typeface="Arial"/>
        <a:buChar char="–"/>
        <a:defRPr sz="2791" kern="1200">
          <a:solidFill>
            <a:schemeClr val="tx1"/>
          </a:solidFill>
          <a:latin typeface="+mn-lt"/>
          <a:ea typeface="+mn-ea"/>
          <a:cs typeface="+mn-cs"/>
        </a:defRPr>
      </a:lvl2pPr>
      <a:lvl3pPr marL="1142817" indent="-228563" algn="l" defTabSz="457127" rtl="0" eaLnBrk="1" latinLnBrk="0" hangingPunct="1">
        <a:spcBef>
          <a:spcPct val="20000"/>
        </a:spcBef>
        <a:buFont typeface="Arial"/>
        <a:buChar char="•"/>
        <a:defRPr sz="2395" kern="1200">
          <a:solidFill>
            <a:schemeClr val="tx1"/>
          </a:solidFill>
          <a:latin typeface="+mn-lt"/>
          <a:ea typeface="+mn-ea"/>
          <a:cs typeface="+mn-cs"/>
        </a:defRPr>
      </a:lvl3pPr>
      <a:lvl4pPr marL="1599944" indent="-228563" algn="l" defTabSz="457127" rtl="0" eaLnBrk="1" latinLnBrk="0" hangingPunct="1">
        <a:spcBef>
          <a:spcPct val="20000"/>
        </a:spcBef>
        <a:buFont typeface="Arial"/>
        <a:buChar char="–"/>
        <a:defRPr sz="2000" kern="1200">
          <a:solidFill>
            <a:schemeClr val="tx1"/>
          </a:solidFill>
          <a:latin typeface="+mn-lt"/>
          <a:ea typeface="+mn-ea"/>
          <a:cs typeface="+mn-cs"/>
        </a:defRPr>
      </a:lvl4pPr>
      <a:lvl5pPr marL="2057071" indent="-228563" algn="l" defTabSz="457127" rtl="0" eaLnBrk="1" latinLnBrk="0" hangingPunct="1">
        <a:spcBef>
          <a:spcPct val="20000"/>
        </a:spcBef>
        <a:buFont typeface="Arial"/>
        <a:buChar char="»"/>
        <a:defRPr sz="2000" kern="1200">
          <a:solidFill>
            <a:schemeClr val="tx1"/>
          </a:solidFill>
          <a:latin typeface="+mn-lt"/>
          <a:ea typeface="+mn-ea"/>
          <a:cs typeface="+mn-cs"/>
        </a:defRPr>
      </a:lvl5pPr>
      <a:lvl6pPr marL="2514198" indent="-228563" algn="l" defTabSz="457127" rtl="0" eaLnBrk="1" latinLnBrk="0" hangingPunct="1">
        <a:spcBef>
          <a:spcPct val="20000"/>
        </a:spcBef>
        <a:buFont typeface="Arial"/>
        <a:buChar char="•"/>
        <a:defRPr sz="2000" kern="1200">
          <a:solidFill>
            <a:schemeClr val="tx1"/>
          </a:solidFill>
          <a:latin typeface="+mn-lt"/>
          <a:ea typeface="+mn-ea"/>
          <a:cs typeface="+mn-cs"/>
        </a:defRPr>
      </a:lvl6pPr>
      <a:lvl7pPr marL="2971325" indent="-228563" algn="l" defTabSz="457127" rtl="0" eaLnBrk="1" latinLnBrk="0" hangingPunct="1">
        <a:spcBef>
          <a:spcPct val="20000"/>
        </a:spcBef>
        <a:buFont typeface="Arial"/>
        <a:buChar char="•"/>
        <a:defRPr sz="2000" kern="1200">
          <a:solidFill>
            <a:schemeClr val="tx1"/>
          </a:solidFill>
          <a:latin typeface="+mn-lt"/>
          <a:ea typeface="+mn-ea"/>
          <a:cs typeface="+mn-cs"/>
        </a:defRPr>
      </a:lvl7pPr>
      <a:lvl8pPr marL="3428451" indent="-228563" algn="l" defTabSz="457127" rtl="0" eaLnBrk="1" latinLnBrk="0" hangingPunct="1">
        <a:spcBef>
          <a:spcPct val="20000"/>
        </a:spcBef>
        <a:buFont typeface="Arial"/>
        <a:buChar char="•"/>
        <a:defRPr sz="2000" kern="1200">
          <a:solidFill>
            <a:schemeClr val="tx1"/>
          </a:solidFill>
          <a:latin typeface="+mn-lt"/>
          <a:ea typeface="+mn-ea"/>
          <a:cs typeface="+mn-cs"/>
        </a:defRPr>
      </a:lvl8pPr>
      <a:lvl9pPr marL="3885578" indent="-228563" algn="l" defTabSz="457127"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27" rtl="0" eaLnBrk="1" latinLnBrk="0" hangingPunct="1">
        <a:defRPr sz="1791" kern="1200">
          <a:solidFill>
            <a:schemeClr val="tx1"/>
          </a:solidFill>
          <a:latin typeface="+mn-lt"/>
          <a:ea typeface="+mn-ea"/>
          <a:cs typeface="+mn-cs"/>
        </a:defRPr>
      </a:lvl1pPr>
      <a:lvl2pPr marL="457127" algn="l" defTabSz="457127" rtl="0" eaLnBrk="1" latinLnBrk="0" hangingPunct="1">
        <a:defRPr sz="1791" kern="1200">
          <a:solidFill>
            <a:schemeClr val="tx1"/>
          </a:solidFill>
          <a:latin typeface="+mn-lt"/>
          <a:ea typeface="+mn-ea"/>
          <a:cs typeface="+mn-cs"/>
        </a:defRPr>
      </a:lvl2pPr>
      <a:lvl3pPr marL="914254" algn="l" defTabSz="457127" rtl="0" eaLnBrk="1" latinLnBrk="0" hangingPunct="1">
        <a:defRPr sz="1791" kern="1200">
          <a:solidFill>
            <a:schemeClr val="tx1"/>
          </a:solidFill>
          <a:latin typeface="+mn-lt"/>
          <a:ea typeface="+mn-ea"/>
          <a:cs typeface="+mn-cs"/>
        </a:defRPr>
      </a:lvl3pPr>
      <a:lvl4pPr marL="1371381" algn="l" defTabSz="457127" rtl="0" eaLnBrk="1" latinLnBrk="0" hangingPunct="1">
        <a:defRPr sz="1791" kern="1200">
          <a:solidFill>
            <a:schemeClr val="tx1"/>
          </a:solidFill>
          <a:latin typeface="+mn-lt"/>
          <a:ea typeface="+mn-ea"/>
          <a:cs typeface="+mn-cs"/>
        </a:defRPr>
      </a:lvl4pPr>
      <a:lvl5pPr marL="1828507" algn="l" defTabSz="457127" rtl="0" eaLnBrk="1" latinLnBrk="0" hangingPunct="1">
        <a:defRPr sz="1791" kern="1200">
          <a:solidFill>
            <a:schemeClr val="tx1"/>
          </a:solidFill>
          <a:latin typeface="+mn-lt"/>
          <a:ea typeface="+mn-ea"/>
          <a:cs typeface="+mn-cs"/>
        </a:defRPr>
      </a:lvl5pPr>
      <a:lvl6pPr marL="2285634" algn="l" defTabSz="457127" rtl="0" eaLnBrk="1" latinLnBrk="0" hangingPunct="1">
        <a:defRPr sz="1791" kern="1200">
          <a:solidFill>
            <a:schemeClr val="tx1"/>
          </a:solidFill>
          <a:latin typeface="+mn-lt"/>
          <a:ea typeface="+mn-ea"/>
          <a:cs typeface="+mn-cs"/>
        </a:defRPr>
      </a:lvl6pPr>
      <a:lvl7pPr marL="2742761" algn="l" defTabSz="457127" rtl="0" eaLnBrk="1" latinLnBrk="0" hangingPunct="1">
        <a:defRPr sz="1791" kern="1200">
          <a:solidFill>
            <a:schemeClr val="tx1"/>
          </a:solidFill>
          <a:latin typeface="+mn-lt"/>
          <a:ea typeface="+mn-ea"/>
          <a:cs typeface="+mn-cs"/>
        </a:defRPr>
      </a:lvl7pPr>
      <a:lvl8pPr marL="3199888" algn="l" defTabSz="457127" rtl="0" eaLnBrk="1" latinLnBrk="0" hangingPunct="1">
        <a:defRPr sz="1791" kern="1200">
          <a:solidFill>
            <a:schemeClr val="tx1"/>
          </a:solidFill>
          <a:latin typeface="+mn-lt"/>
          <a:ea typeface="+mn-ea"/>
          <a:cs typeface="+mn-cs"/>
        </a:defRPr>
      </a:lvl8pPr>
      <a:lvl9pPr marL="3657015" algn="l" defTabSz="457127"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sigmaxl.com/"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tif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1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5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6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6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59.png"/><Relationship Id="rId4" Type="http://schemas.openxmlformats.org/officeDocument/2006/relationships/image" Target="../media/image58.png"/></Relationships>
</file>

<file path=ppt/slides/_rels/slide71.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44.xml"/><Relationship Id="rId1" Type="http://schemas.openxmlformats.org/officeDocument/2006/relationships/slideLayout" Target="../slideLayouts/slideLayout3.xml"/><Relationship Id="rId5" Type="http://schemas.openxmlformats.org/officeDocument/2006/relationships/image" Target="../media/image60.wmf"/><Relationship Id="rId4" Type="http://schemas.openxmlformats.org/officeDocument/2006/relationships/image" Target="../media/image4.png"/></Relationships>
</file>

<file path=ppt/slides/_rels/slide7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ctrTitle"/>
          </p:nvPr>
        </p:nvSpPr>
        <p:spPr>
          <a:xfrm>
            <a:off x="685800" y="2003659"/>
            <a:ext cx="7772400" cy="1470025"/>
          </a:xfrm>
        </p:spPr>
        <p:txBody>
          <a:bodyPr/>
          <a:lstStyle/>
          <a:p>
            <a:r>
              <a:rPr lang="en-CA" sz="3600" dirty="0"/>
              <a:t>What’s New in SigmaXL</a:t>
            </a:r>
            <a:r>
              <a:rPr lang="en-US" altLang="en-US" sz="3600" baseline="30000" dirty="0">
                <a:cs typeface="Arial" panose="020B0604020202020204" pitchFamily="34" charset="0"/>
              </a:rPr>
              <a:t>®</a:t>
            </a:r>
            <a:r>
              <a:rPr lang="en-CA" sz="3600" dirty="0"/>
              <a:t> Version 11</a:t>
            </a:r>
            <a:br>
              <a:rPr lang="en-CA" sz="3600" dirty="0"/>
            </a:br>
            <a:br>
              <a:rPr lang="en-CA" sz="2400" dirty="0"/>
            </a:br>
            <a:r>
              <a:rPr lang="en-CA" sz="2800" dirty="0"/>
              <a:t>Part 3 of 3: Evaluating Response Surface Designs with the Fraction of Design Space (FDS) Plot and Introduction to Optimal Designs</a:t>
            </a:r>
            <a:br>
              <a:rPr lang="en-CA" sz="2800" dirty="0"/>
            </a:br>
            <a:r>
              <a:rPr lang="en-CA" sz="2800" dirty="0"/>
              <a:t>July 30, 2025</a:t>
            </a:r>
            <a:endParaRPr lang="en-US" sz="2800" dirty="0">
              <a:solidFill>
                <a:srgbClr val="000066"/>
              </a:solidFill>
            </a:endParaRPr>
          </a:p>
        </p:txBody>
      </p:sp>
      <p:sp>
        <p:nvSpPr>
          <p:cNvPr id="5" name="Rectangle 4"/>
          <p:cNvSpPr/>
          <p:nvPr/>
        </p:nvSpPr>
        <p:spPr>
          <a:xfrm>
            <a:off x="4196738" y="4653446"/>
            <a:ext cx="4561644" cy="1938992"/>
          </a:xfrm>
          <a:prstGeom prst="rect">
            <a:avLst/>
          </a:prstGeom>
        </p:spPr>
        <p:txBody>
          <a:bodyPr wrap="square">
            <a:spAutoFit/>
          </a:bodyPr>
          <a:lstStyle/>
          <a:p>
            <a:pPr algn="ctr"/>
            <a:r>
              <a:rPr lang="en-US" sz="2400" dirty="0">
                <a:solidFill>
                  <a:srgbClr val="000066"/>
                </a:solidFill>
              </a:rPr>
              <a:t>John Noguera, P.Eng.</a:t>
            </a:r>
            <a:br>
              <a:rPr lang="en-US" sz="2400" dirty="0">
                <a:solidFill>
                  <a:srgbClr val="000066"/>
                </a:solidFill>
              </a:rPr>
            </a:br>
            <a:r>
              <a:rPr lang="en-US" sz="2400" dirty="0">
                <a:solidFill>
                  <a:srgbClr val="000066"/>
                </a:solidFill>
              </a:rPr>
              <a:t>CTO &amp; Co-founder </a:t>
            </a:r>
            <a:br>
              <a:rPr lang="en-US" sz="2400" dirty="0">
                <a:solidFill>
                  <a:srgbClr val="000066"/>
                </a:solidFill>
              </a:rPr>
            </a:br>
            <a:r>
              <a:rPr lang="en-US" sz="2400" dirty="0">
                <a:solidFill>
                  <a:srgbClr val="000066"/>
                </a:solidFill>
              </a:rPr>
              <a:t>SigmaXL, Inc.</a:t>
            </a:r>
          </a:p>
          <a:p>
            <a:pPr algn="ctr"/>
            <a:r>
              <a:rPr lang="en-US" sz="2400" dirty="0">
                <a:solidFill>
                  <a:srgbClr val="000066"/>
                </a:solidFill>
                <a:hlinkClick r:id="rId3"/>
              </a:rPr>
              <a:t>www.SigmaXL.com</a:t>
            </a:r>
            <a:endParaRPr lang="en-US" sz="2400" dirty="0">
              <a:solidFill>
                <a:srgbClr val="000066"/>
              </a:solidFill>
            </a:endParaRPr>
          </a:p>
          <a:p>
            <a:pPr algn="ctr"/>
            <a:r>
              <a:rPr lang="en-US" sz="2400" dirty="0">
                <a:solidFill>
                  <a:srgbClr val="000066"/>
                </a:solidFill>
              </a:rPr>
              <a:t>www.linkedin.com/in/johnnoguera</a:t>
            </a:r>
            <a:endParaRPr lang="en-US" sz="2400" dirty="0"/>
          </a:p>
        </p:txBody>
      </p:sp>
      <p:pic>
        <p:nvPicPr>
          <p:cNvPr id="10" name="Picture 9"/>
          <p:cNvPicPr/>
          <p:nvPr/>
        </p:nvPicPr>
        <p:blipFill>
          <a:blip r:embed="rId4" cstate="print">
            <a:extLst>
              <a:ext uri="{28A0092B-C50C-407E-A947-70E740481C1C}">
                <a14:useLocalDpi xmlns:a14="http://schemas.microsoft.com/office/drawing/2010/main" val="0"/>
              </a:ext>
            </a:extLst>
          </a:blip>
          <a:stretch>
            <a:fillRect/>
          </a:stretch>
        </p:blipFill>
        <p:spPr>
          <a:xfrm>
            <a:off x="7696200" y="76200"/>
            <a:ext cx="1371600" cy="914400"/>
          </a:xfrm>
          <a:prstGeom prst="rect">
            <a:avLst/>
          </a:prstGeom>
          <a:ln>
            <a:solidFill>
              <a:srgbClr val="002060"/>
            </a:solidFill>
          </a:ln>
        </p:spPr>
      </p:pic>
      <p:pic>
        <p:nvPicPr>
          <p:cNvPr id="7"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375" y="-152400"/>
            <a:ext cx="9223375" cy="2173880"/>
          </a:xfrm>
          <a:prstGeom prst="rect">
            <a:avLst/>
          </a:prstGeom>
          <a:noFill/>
          <a:ln>
            <a:noFill/>
          </a:ln>
          <a:extLst>
            <a:ext uri="{909E8E84-426E-40DD-AFC4-6F175D3DCCD1}">
              <a14:hiddenFill xmlns:a14="http://schemas.microsoft.com/office/drawing/2010/main">
                <a:solidFill>
                  <a:schemeClr val="tx1">
                    <a:alpha val="0"/>
                  </a:schemeClr>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3" name="Picture 2">
            <a:extLst>
              <a:ext uri="{FF2B5EF4-FFF2-40B4-BE49-F238E27FC236}">
                <a16:creationId xmlns:a16="http://schemas.microsoft.com/office/drawing/2014/main" id="{9C3CB799-071C-42A9-F339-190AEE575CB7}"/>
              </a:ext>
            </a:extLst>
          </p:cNvPr>
          <p:cNvPicPr>
            <a:picLocks noChangeAspect="1"/>
          </p:cNvPicPr>
          <p:nvPr/>
        </p:nvPicPr>
        <p:blipFill>
          <a:blip r:embed="rId6"/>
          <a:stretch>
            <a:fillRect/>
          </a:stretch>
        </p:blipFill>
        <p:spPr>
          <a:xfrm>
            <a:off x="189706" y="4792781"/>
            <a:ext cx="4007032" cy="1660321"/>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0569D2-C378-F8A3-30AD-EFD17187C32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0C7D9CA-0665-2333-5371-3429EA4A7420}"/>
              </a:ext>
            </a:extLst>
          </p:cNvPr>
          <p:cNvSpPr>
            <a:spLocks noGrp="1"/>
          </p:cNvSpPr>
          <p:nvPr>
            <p:ph type="title"/>
          </p:nvPr>
        </p:nvSpPr>
        <p:spPr>
          <a:xfrm>
            <a:off x="457200" y="245610"/>
            <a:ext cx="8229600" cy="1143000"/>
          </a:xfrm>
          <a:prstGeom prst="rect">
            <a:avLst/>
          </a:prstGeom>
        </p:spPr>
        <p:txBody>
          <a:bodyPr/>
          <a:lstStyle/>
          <a:p>
            <a:r>
              <a:rPr lang="en-US" dirty="0"/>
              <a:t>Summary: Interpreting the FDS Plot</a:t>
            </a:r>
          </a:p>
        </p:txBody>
      </p:sp>
      <p:sp>
        <p:nvSpPr>
          <p:cNvPr id="5" name="Text Placeholder 4">
            <a:extLst>
              <a:ext uri="{FF2B5EF4-FFF2-40B4-BE49-F238E27FC236}">
                <a16:creationId xmlns:a16="http://schemas.microsoft.com/office/drawing/2014/main" id="{96D613EE-3CC0-182F-AAF9-378B4B036B69}"/>
              </a:ext>
            </a:extLst>
          </p:cNvPr>
          <p:cNvSpPr>
            <a:spLocks noGrp="1"/>
          </p:cNvSpPr>
          <p:nvPr>
            <p:ph type="body" sz="quarter" idx="10"/>
          </p:nvPr>
        </p:nvSpPr>
        <p:spPr>
          <a:xfrm>
            <a:off x="753035" y="1001973"/>
            <a:ext cx="8343341" cy="4950591"/>
          </a:xfrm>
        </p:spPr>
        <p:txBody>
          <a:bodyPr/>
          <a:lstStyle/>
          <a:p>
            <a:pPr lvl="0"/>
            <a:r>
              <a:rPr lang="en-CA" dirty="0"/>
              <a:t>SE Mean and Margin of Error – smaller is better, flatter is better, over the majority of the design space.</a:t>
            </a:r>
            <a:endParaRPr lang="en-US" dirty="0"/>
          </a:p>
          <a:p>
            <a:pPr lvl="0"/>
            <a:r>
              <a:rPr lang="en-CA" dirty="0"/>
              <a:t>Try to achieve this with minimum runs.</a:t>
            </a:r>
            <a:endParaRPr lang="en-US" dirty="0"/>
          </a:p>
          <a:p>
            <a:pPr lvl="0"/>
            <a:r>
              <a:rPr lang="en-CA" dirty="0"/>
              <a:t>If the process standard deviation is known, multiply the SE Mean and Margin of Error by the standard deviation to estimate the actual prediction error vs fraction of design space.</a:t>
            </a:r>
            <a:endParaRPr lang="en-US" dirty="0"/>
          </a:p>
        </p:txBody>
      </p:sp>
    </p:spTree>
    <p:extLst>
      <p:ext uri="{BB962C8B-B14F-4D97-AF65-F5344CB8AC3E}">
        <p14:creationId xmlns:p14="http://schemas.microsoft.com/office/powerpoint/2010/main" val="3782546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D60621-E226-86EC-C146-B1280271E726}"/>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1442550C-2F4B-C26E-6DCB-5BB72EF8C6B2}"/>
              </a:ext>
            </a:extLst>
          </p:cNvPr>
          <p:cNvSpPr>
            <a:spLocks noGrp="1"/>
          </p:cNvSpPr>
          <p:nvPr>
            <p:ph type="body" sz="quarter" idx="10"/>
          </p:nvPr>
        </p:nvSpPr>
        <p:spPr>
          <a:xfrm>
            <a:off x="198463" y="1027906"/>
            <a:ext cx="8747074" cy="3915580"/>
          </a:xfrm>
        </p:spPr>
        <p:txBody>
          <a:bodyPr/>
          <a:lstStyle/>
          <a:p>
            <a:r>
              <a:rPr lang="en-CA" sz="2800" dirty="0"/>
              <a:t>This is the layer cake baking experiment revisited. The response variable is Taste Score (on a scale of 1-7 where 1 is "awful" and 7 is "delicious"). Average scores for a panel of tasters have been recorded. The X Factors are A: Bake Time (20 to 40 minutes) and B: Oven Temperature (350 to 400 F). </a:t>
            </a:r>
          </a:p>
          <a:p>
            <a:r>
              <a:rPr lang="en-CA" sz="2800" dirty="0"/>
              <a:t>The experiment is a 10-Run, Central Composite Design (CCD) with 2 Center Points, Face Centered with Alpha Axial = 1.0.</a:t>
            </a:r>
          </a:p>
          <a:p>
            <a:r>
              <a:rPr lang="en-CA" sz="2800" dirty="0"/>
              <a:t>We will first introduce the concept of the Fraction of Design Space Plot by analyzing this data and manually inputting values into the Predicted Response Calculator.</a:t>
            </a:r>
          </a:p>
        </p:txBody>
      </p:sp>
      <p:sp>
        <p:nvSpPr>
          <p:cNvPr id="2" name="Title 1">
            <a:extLst>
              <a:ext uri="{FF2B5EF4-FFF2-40B4-BE49-F238E27FC236}">
                <a16:creationId xmlns:a16="http://schemas.microsoft.com/office/drawing/2014/main" id="{503F9112-DA72-1FA1-F75B-F16EBB8ADFAA}"/>
              </a:ext>
            </a:extLst>
          </p:cNvPr>
          <p:cNvSpPr>
            <a:spLocks noGrp="1"/>
          </p:cNvSpPr>
          <p:nvPr>
            <p:ph type="title"/>
          </p:nvPr>
        </p:nvSpPr>
        <p:spPr>
          <a:xfrm>
            <a:off x="628650" y="178312"/>
            <a:ext cx="7886700" cy="1325563"/>
          </a:xfrm>
        </p:spPr>
        <p:txBody>
          <a:bodyPr>
            <a:noAutofit/>
          </a:bodyPr>
          <a:lstStyle/>
          <a:p>
            <a:r>
              <a:rPr lang="en-CA" dirty="0"/>
              <a:t>Cake Bake RSM Example 1</a:t>
            </a:r>
            <a:endParaRPr lang="en-US" dirty="0"/>
          </a:p>
        </p:txBody>
      </p:sp>
    </p:spTree>
    <p:extLst>
      <p:ext uri="{BB962C8B-B14F-4D97-AF65-F5344CB8AC3E}">
        <p14:creationId xmlns:p14="http://schemas.microsoft.com/office/powerpoint/2010/main" val="1672969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B0ACC0-E48B-D683-5054-A7D98ECC0FD7}"/>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68765F31-090E-D3E0-F1BB-99C2802FE7FB}"/>
              </a:ext>
            </a:extLst>
          </p:cNvPr>
          <p:cNvSpPr>
            <a:spLocks noGrp="1"/>
          </p:cNvSpPr>
          <p:nvPr>
            <p:ph type="body" sz="quarter" idx="10"/>
          </p:nvPr>
        </p:nvSpPr>
        <p:spPr>
          <a:xfrm>
            <a:off x="980597" y="1027906"/>
            <a:ext cx="7690105" cy="3915580"/>
          </a:xfrm>
        </p:spPr>
        <p:txBody>
          <a:bodyPr/>
          <a:lstStyle/>
          <a:p>
            <a:pPr marL="0" indent="0">
              <a:buNone/>
            </a:pPr>
            <a:r>
              <a:rPr lang="en-CA" sz="2800" dirty="0">
                <a:cs typeface="Arial" panose="020B0604020202020204" pitchFamily="34" charset="0"/>
              </a:rPr>
              <a:t>Cake Bake RSM Example 1 was created by clicking: </a:t>
            </a:r>
            <a:r>
              <a:rPr lang="en-CA" sz="2800" b="1" dirty="0">
                <a:cs typeface="Arial" panose="020B0604020202020204" pitchFamily="34" charset="0"/>
              </a:rPr>
              <a:t>SigmaXL &gt; Design of Experiments &gt; Advanced Design of Experiments: Response Surface &gt; Response Surface Designs</a:t>
            </a:r>
            <a:r>
              <a:rPr lang="en-CA" sz="2800" dirty="0">
                <a:cs typeface="Arial" panose="020B0604020202020204" pitchFamily="34" charset="0"/>
              </a:rPr>
              <a:t>.</a:t>
            </a:r>
          </a:p>
        </p:txBody>
      </p:sp>
      <p:sp>
        <p:nvSpPr>
          <p:cNvPr id="2" name="Title 1">
            <a:extLst>
              <a:ext uri="{FF2B5EF4-FFF2-40B4-BE49-F238E27FC236}">
                <a16:creationId xmlns:a16="http://schemas.microsoft.com/office/drawing/2014/main" id="{DFDA9A4D-B109-1733-559A-8704B367BEC9}"/>
              </a:ext>
            </a:extLst>
          </p:cNvPr>
          <p:cNvSpPr>
            <a:spLocks noGrp="1"/>
          </p:cNvSpPr>
          <p:nvPr>
            <p:ph type="title"/>
          </p:nvPr>
        </p:nvSpPr>
        <p:spPr>
          <a:xfrm>
            <a:off x="628650" y="222933"/>
            <a:ext cx="7886700" cy="1325563"/>
          </a:xfrm>
        </p:spPr>
        <p:txBody>
          <a:bodyPr>
            <a:noAutofit/>
          </a:bodyPr>
          <a:lstStyle/>
          <a:p>
            <a:r>
              <a:rPr lang="en-CA" dirty="0"/>
              <a:t>Cake Bake RSM Example 1</a:t>
            </a:r>
            <a:endParaRPr lang="en-US" dirty="0"/>
          </a:p>
        </p:txBody>
      </p:sp>
      <p:grpSp>
        <p:nvGrpSpPr>
          <p:cNvPr id="7" name="Group 6">
            <a:extLst>
              <a:ext uri="{FF2B5EF4-FFF2-40B4-BE49-F238E27FC236}">
                <a16:creationId xmlns:a16="http://schemas.microsoft.com/office/drawing/2014/main" id="{762172FF-734E-4952-4C90-B141A8A61F25}"/>
              </a:ext>
            </a:extLst>
          </p:cNvPr>
          <p:cNvGrpSpPr/>
          <p:nvPr/>
        </p:nvGrpSpPr>
        <p:grpSpPr>
          <a:xfrm>
            <a:off x="4083182" y="2836850"/>
            <a:ext cx="4587520" cy="3327975"/>
            <a:chOff x="5805264" y="2851891"/>
            <a:chExt cx="5231158" cy="3687021"/>
          </a:xfrm>
        </p:grpSpPr>
        <p:pic>
          <p:nvPicPr>
            <p:cNvPr id="4" name="Picture 3">
              <a:extLst>
                <a:ext uri="{FF2B5EF4-FFF2-40B4-BE49-F238E27FC236}">
                  <a16:creationId xmlns:a16="http://schemas.microsoft.com/office/drawing/2014/main" id="{997382E9-CBEE-2A3F-1A98-2D0B93A7342E}"/>
                </a:ext>
              </a:extLst>
            </p:cNvPr>
            <p:cNvPicPr>
              <a:picLocks noChangeAspect="1"/>
            </p:cNvPicPr>
            <p:nvPr/>
          </p:nvPicPr>
          <p:blipFill>
            <a:blip r:embed="rId3"/>
            <a:stretch>
              <a:fillRect/>
            </a:stretch>
          </p:blipFill>
          <p:spPr>
            <a:xfrm>
              <a:off x="5805264" y="2851891"/>
              <a:ext cx="5231158" cy="3687021"/>
            </a:xfrm>
            <a:prstGeom prst="rect">
              <a:avLst/>
            </a:prstGeom>
          </p:spPr>
        </p:pic>
        <p:sp>
          <p:nvSpPr>
            <p:cNvPr id="6" name="Rectangle 5">
              <a:extLst>
                <a:ext uri="{FF2B5EF4-FFF2-40B4-BE49-F238E27FC236}">
                  <a16:creationId xmlns:a16="http://schemas.microsoft.com/office/drawing/2014/main" id="{AA120E53-EFEB-1A2E-B650-EC2638F3C48F}"/>
                </a:ext>
              </a:extLst>
            </p:cNvPr>
            <p:cNvSpPr/>
            <p:nvPr/>
          </p:nvSpPr>
          <p:spPr>
            <a:xfrm>
              <a:off x="5815728" y="5920347"/>
              <a:ext cx="2317628" cy="618565"/>
            </a:xfrm>
            <a:prstGeom prst="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US" sz="1350">
                <a:solidFill>
                  <a:srgbClr val="FFFFFF"/>
                </a:solidFill>
                <a:latin typeface="Arial" panose="020B0604020202020204"/>
              </a:endParaRPr>
            </a:p>
          </p:txBody>
        </p:sp>
      </p:grpSp>
      <p:sp>
        <p:nvSpPr>
          <p:cNvPr id="9" name="TextBox 8">
            <a:extLst>
              <a:ext uri="{FF2B5EF4-FFF2-40B4-BE49-F238E27FC236}">
                <a16:creationId xmlns:a16="http://schemas.microsoft.com/office/drawing/2014/main" id="{A095A778-2871-E6E4-B210-47DFC688EE2F}"/>
              </a:ext>
            </a:extLst>
          </p:cNvPr>
          <p:cNvSpPr txBox="1"/>
          <p:nvPr/>
        </p:nvSpPr>
        <p:spPr>
          <a:xfrm>
            <a:off x="980597" y="3150539"/>
            <a:ext cx="2964386" cy="1508105"/>
          </a:xfrm>
          <a:prstGeom prst="rect">
            <a:avLst/>
          </a:prstGeom>
          <a:noFill/>
          <a:ln w="19050">
            <a:solidFill>
              <a:srgbClr val="FF0000"/>
            </a:solidFill>
          </a:ln>
        </p:spPr>
        <p:txBody>
          <a:bodyPr wrap="square">
            <a:spAutoFit/>
          </a:bodyPr>
          <a:lstStyle/>
          <a:p>
            <a:pPr defTabSz="342900">
              <a:spcAft>
                <a:spcPts val="750"/>
              </a:spcAft>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Central Composite Design:</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2 Center Points</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Face Centered</a:t>
            </a:r>
          </a:p>
          <a:p>
            <a:pPr marL="257175" indent="-257175" defTabSz="342900">
              <a:spcAft>
                <a:spcPts val="750"/>
              </a:spcAft>
              <a:buFont typeface="Arial" panose="020B0604020202020204" pitchFamily="34" charset="0"/>
              <a:buChar char="•"/>
              <a:tabLst>
                <a:tab pos="171450" algn="l"/>
              </a:tabLst>
            </a:pPr>
            <a:r>
              <a:rPr lang="en-US" sz="1800" b="1" dirty="0">
                <a:solidFill>
                  <a:srgbClr val="000000"/>
                </a:solidFill>
                <a:latin typeface="Arial" panose="020B0604020202020204" pitchFamily="34" charset="0"/>
                <a:ea typeface="Times New Roman" panose="02020603050405020304" pitchFamily="18" charset="0"/>
                <a:cs typeface="Arial" panose="020B0604020202020204" pitchFamily="34" charset="0"/>
              </a:rPr>
              <a:t>1 Replicate</a:t>
            </a:r>
          </a:p>
        </p:txBody>
      </p:sp>
      <p:sp>
        <p:nvSpPr>
          <p:cNvPr id="10" name="TextBox 9">
            <a:extLst>
              <a:ext uri="{FF2B5EF4-FFF2-40B4-BE49-F238E27FC236}">
                <a16:creationId xmlns:a16="http://schemas.microsoft.com/office/drawing/2014/main" id="{85FA00EA-ADCC-78CF-7B59-A0B5FF91894B}"/>
              </a:ext>
            </a:extLst>
          </p:cNvPr>
          <p:cNvSpPr txBox="1"/>
          <p:nvPr/>
        </p:nvSpPr>
        <p:spPr>
          <a:xfrm>
            <a:off x="1441343" y="4797258"/>
            <a:ext cx="2140737" cy="1128514"/>
          </a:xfrm>
          <a:prstGeom prst="rect">
            <a:avLst/>
          </a:prstGeom>
          <a:noFill/>
          <a:ln w="19050">
            <a:solidFill>
              <a:srgbClr val="FF0000"/>
            </a:solidFill>
          </a:ln>
        </p:spPr>
        <p:txBody>
          <a:bodyPr wrap="square">
            <a:spAutoFit/>
          </a:bodyPr>
          <a:lstStyle/>
          <a:p>
            <a:pPr defTabSz="342900">
              <a:spcAft>
                <a:spcPts val="750"/>
              </a:spcAft>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FDS Plot:</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Quadratic Model</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95% CI</a:t>
            </a:r>
          </a:p>
        </p:txBody>
      </p:sp>
    </p:spTree>
    <p:extLst>
      <p:ext uri="{BB962C8B-B14F-4D97-AF65-F5344CB8AC3E}">
        <p14:creationId xmlns:p14="http://schemas.microsoft.com/office/powerpoint/2010/main" val="11616403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A3AD49-2A48-163F-9668-818A876776CB}"/>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2107C483-A966-BC71-3605-5A162386CFD2}"/>
              </a:ext>
            </a:extLst>
          </p:cNvPr>
          <p:cNvSpPr>
            <a:spLocks noGrp="1"/>
          </p:cNvSpPr>
          <p:nvPr>
            <p:ph type="body" sz="quarter" idx="10"/>
          </p:nvPr>
        </p:nvSpPr>
        <p:spPr>
          <a:xfrm>
            <a:off x="996694" y="1419989"/>
            <a:ext cx="7690105" cy="3915580"/>
          </a:xfrm>
        </p:spPr>
        <p:txBody>
          <a:bodyPr/>
          <a:lstStyle/>
          <a:p>
            <a:pPr marL="0" indent="0">
              <a:buNone/>
            </a:pPr>
            <a:r>
              <a:rPr lang="en-CA" sz="2800" dirty="0">
                <a:cs typeface="Arial" panose="020B0604020202020204" pitchFamily="34" charset="0"/>
              </a:rPr>
              <a:t>Open the file </a:t>
            </a:r>
            <a:r>
              <a:rPr lang="en-CA" sz="2800" b="1" dirty="0">
                <a:cs typeface="Arial" panose="020B0604020202020204" pitchFamily="34" charset="0"/>
              </a:rPr>
              <a:t>RSM FDS Example – Cake Bake.xlsx</a:t>
            </a:r>
            <a:r>
              <a:rPr lang="en-CA" sz="2800" dirty="0">
                <a:cs typeface="Arial" panose="020B0604020202020204" pitchFamily="34" charset="0"/>
              </a:rPr>
              <a:t>, Sheet</a:t>
            </a:r>
            <a:r>
              <a:rPr lang="en-CA" sz="2800" b="1" dirty="0">
                <a:cs typeface="Arial" panose="020B0604020202020204" pitchFamily="34" charset="0"/>
              </a:rPr>
              <a:t> Example 1</a:t>
            </a:r>
            <a:r>
              <a:rPr lang="en-CA" sz="2800" dirty="0">
                <a:cs typeface="Arial" panose="020B0604020202020204" pitchFamily="34" charset="0"/>
              </a:rPr>
              <a:t>. </a:t>
            </a:r>
          </a:p>
        </p:txBody>
      </p:sp>
      <p:sp>
        <p:nvSpPr>
          <p:cNvPr id="2" name="Title 1">
            <a:extLst>
              <a:ext uri="{FF2B5EF4-FFF2-40B4-BE49-F238E27FC236}">
                <a16:creationId xmlns:a16="http://schemas.microsoft.com/office/drawing/2014/main" id="{FFE48D1C-A4D0-0A01-409D-1498F7F1FDA9}"/>
              </a:ext>
            </a:extLst>
          </p:cNvPr>
          <p:cNvSpPr>
            <a:spLocks noGrp="1"/>
          </p:cNvSpPr>
          <p:nvPr>
            <p:ph type="title"/>
          </p:nvPr>
        </p:nvSpPr>
        <p:spPr/>
        <p:txBody>
          <a:bodyPr>
            <a:noAutofit/>
          </a:bodyPr>
          <a:lstStyle/>
          <a:p>
            <a:r>
              <a:rPr lang="en-CA" dirty="0"/>
              <a:t>Cake Bake RSM Example 1</a:t>
            </a:r>
            <a:endParaRPr lang="en-US" dirty="0"/>
          </a:p>
        </p:txBody>
      </p:sp>
      <p:sp>
        <p:nvSpPr>
          <p:cNvPr id="3" name="Slide Number Placeholder 2">
            <a:extLst>
              <a:ext uri="{FF2B5EF4-FFF2-40B4-BE49-F238E27FC236}">
                <a16:creationId xmlns:a16="http://schemas.microsoft.com/office/drawing/2014/main" id="{E1786F33-E4B0-2861-0001-4917A28D02BF}"/>
              </a:ext>
            </a:extLst>
          </p:cNvPr>
          <p:cNvSpPr>
            <a:spLocks noGrp="1"/>
          </p:cNvSpPr>
          <p:nvPr>
            <p:ph type="sldNum" sz="quarter" idx="4294967295"/>
          </p:nvPr>
        </p:nvSpPr>
        <p:spPr>
          <a:xfrm>
            <a:off x="7086600" y="6356350"/>
            <a:ext cx="2057400" cy="365125"/>
          </a:xfrm>
          <a:prstGeom prst="rect">
            <a:avLst/>
          </a:prstGeom>
        </p:spPr>
        <p:txBody>
          <a:bodyPr/>
          <a:lstStyle/>
          <a:p>
            <a:pPr defTabSz="342900"/>
            <a:fld id="{37EC9761-DFED-6945-AEE5-E5005A5360AE}" type="slidenum">
              <a:rPr lang="en-US">
                <a:solidFill>
                  <a:srgbClr val="000000">
                    <a:tint val="75000"/>
                  </a:srgbClr>
                </a:solidFill>
              </a:rPr>
              <a:pPr defTabSz="342900"/>
              <a:t>13</a:t>
            </a:fld>
            <a:endParaRPr lang="en-US">
              <a:solidFill>
                <a:srgbClr val="000000">
                  <a:tint val="75000"/>
                </a:srgbClr>
              </a:solidFill>
            </a:endParaRPr>
          </a:p>
        </p:txBody>
      </p:sp>
      <p:sp>
        <p:nvSpPr>
          <p:cNvPr id="9" name="TextBox 8">
            <a:extLst>
              <a:ext uri="{FF2B5EF4-FFF2-40B4-BE49-F238E27FC236}">
                <a16:creationId xmlns:a16="http://schemas.microsoft.com/office/drawing/2014/main" id="{70A11410-1639-64CC-4D48-D1D594A11F94}"/>
              </a:ext>
            </a:extLst>
          </p:cNvPr>
          <p:cNvSpPr txBox="1"/>
          <p:nvPr/>
        </p:nvSpPr>
        <p:spPr>
          <a:xfrm>
            <a:off x="1928451" y="5471396"/>
            <a:ext cx="5749813" cy="646331"/>
          </a:xfrm>
          <a:prstGeom prst="rect">
            <a:avLst/>
          </a:prstGeom>
          <a:noFill/>
          <a:ln w="19050">
            <a:solidFill>
              <a:srgbClr val="FF0000"/>
            </a:solidFill>
          </a:ln>
        </p:spPr>
        <p:txBody>
          <a:bodyPr wrap="square">
            <a:spAutoFit/>
          </a:bodyPr>
          <a:lstStyle/>
          <a:p>
            <a:pPr defTabSz="342900">
              <a:spcAft>
                <a:spcPts val="750"/>
              </a:spcAft>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Runs are randomized in the actual experiment, but standard order is used for this demonstration.</a:t>
            </a:r>
          </a:p>
        </p:txBody>
      </p:sp>
      <p:pic>
        <p:nvPicPr>
          <p:cNvPr id="6" name="Picture 5">
            <a:extLst>
              <a:ext uri="{FF2B5EF4-FFF2-40B4-BE49-F238E27FC236}">
                <a16:creationId xmlns:a16="http://schemas.microsoft.com/office/drawing/2014/main" id="{6B5DB019-2A27-F051-FB55-E52AE04E7207}"/>
              </a:ext>
            </a:extLst>
          </p:cNvPr>
          <p:cNvPicPr>
            <a:picLocks noChangeAspect="1"/>
          </p:cNvPicPr>
          <p:nvPr/>
        </p:nvPicPr>
        <p:blipFill>
          <a:blip r:embed="rId3"/>
          <a:stretch>
            <a:fillRect/>
          </a:stretch>
        </p:blipFill>
        <p:spPr>
          <a:xfrm>
            <a:off x="1065924" y="2590584"/>
            <a:ext cx="6222695" cy="2744985"/>
          </a:xfrm>
          <a:prstGeom prst="rect">
            <a:avLst/>
          </a:prstGeom>
        </p:spPr>
      </p:pic>
    </p:spTree>
    <p:extLst>
      <p:ext uri="{BB962C8B-B14F-4D97-AF65-F5344CB8AC3E}">
        <p14:creationId xmlns:p14="http://schemas.microsoft.com/office/powerpoint/2010/main" val="30225698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A545A0-0A99-0451-2A59-B7308AB338A8}"/>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F1BAE08E-865E-0BEE-9F92-4415B95DFADB}"/>
              </a:ext>
            </a:extLst>
          </p:cNvPr>
          <p:cNvSpPr>
            <a:spLocks noGrp="1"/>
          </p:cNvSpPr>
          <p:nvPr>
            <p:ph type="body" sz="quarter" idx="10"/>
          </p:nvPr>
        </p:nvSpPr>
        <p:spPr>
          <a:xfrm>
            <a:off x="996694" y="1256071"/>
            <a:ext cx="7690105" cy="3915580"/>
          </a:xfrm>
        </p:spPr>
        <p:txBody>
          <a:bodyPr/>
          <a:lstStyle/>
          <a:p>
            <a:pPr marL="0" indent="0">
              <a:buNone/>
            </a:pPr>
            <a:r>
              <a:rPr lang="en-US" sz="2800" b="1" dirty="0">
                <a:effectLst/>
                <a:ea typeface="Times New Roman" panose="02020603050405020304" pitchFamily="18" charset="0"/>
                <a:cs typeface="Arial" panose="020B0604020202020204" pitchFamily="34" charset="0"/>
              </a:rPr>
              <a:t>SigmaXL &gt; Design of Experiments &gt; Advanced Design of Experiments: Response Surface &gt; Analyze Response Surface Design</a:t>
            </a:r>
          </a:p>
        </p:txBody>
      </p:sp>
      <p:sp>
        <p:nvSpPr>
          <p:cNvPr id="2" name="Title 1">
            <a:extLst>
              <a:ext uri="{FF2B5EF4-FFF2-40B4-BE49-F238E27FC236}">
                <a16:creationId xmlns:a16="http://schemas.microsoft.com/office/drawing/2014/main" id="{BBB752A1-780A-DA60-15F2-A54982C474FD}"/>
              </a:ext>
            </a:extLst>
          </p:cNvPr>
          <p:cNvSpPr>
            <a:spLocks noGrp="1"/>
          </p:cNvSpPr>
          <p:nvPr>
            <p:ph type="title"/>
          </p:nvPr>
        </p:nvSpPr>
        <p:spPr/>
        <p:txBody>
          <a:bodyPr>
            <a:noAutofit/>
          </a:bodyPr>
          <a:lstStyle/>
          <a:p>
            <a:r>
              <a:rPr lang="en-CA" dirty="0"/>
              <a:t>Cake Bake RSM Example 1</a:t>
            </a:r>
            <a:endParaRPr lang="en-US" dirty="0"/>
          </a:p>
        </p:txBody>
      </p:sp>
      <p:pic>
        <p:nvPicPr>
          <p:cNvPr id="4" name="Picture 3">
            <a:extLst>
              <a:ext uri="{FF2B5EF4-FFF2-40B4-BE49-F238E27FC236}">
                <a16:creationId xmlns:a16="http://schemas.microsoft.com/office/drawing/2014/main" id="{598679FD-A5B1-7B76-C48A-74796507557F}"/>
              </a:ext>
            </a:extLst>
          </p:cNvPr>
          <p:cNvPicPr>
            <a:picLocks noChangeAspect="1"/>
          </p:cNvPicPr>
          <p:nvPr/>
        </p:nvPicPr>
        <p:blipFill>
          <a:blip r:embed="rId3"/>
          <a:stretch>
            <a:fillRect/>
          </a:stretch>
        </p:blipFill>
        <p:spPr>
          <a:xfrm>
            <a:off x="2497394" y="2648153"/>
            <a:ext cx="4090344" cy="3888708"/>
          </a:xfrm>
          <a:prstGeom prst="rect">
            <a:avLst/>
          </a:prstGeom>
        </p:spPr>
      </p:pic>
    </p:spTree>
    <p:extLst>
      <p:ext uri="{BB962C8B-B14F-4D97-AF65-F5344CB8AC3E}">
        <p14:creationId xmlns:p14="http://schemas.microsoft.com/office/powerpoint/2010/main" val="2457110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4C61CF-8657-BECF-A859-3777882A43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551B84-B2A6-C148-9870-5F98F023ED06}"/>
              </a:ext>
            </a:extLst>
          </p:cNvPr>
          <p:cNvSpPr>
            <a:spLocks noGrp="1"/>
          </p:cNvSpPr>
          <p:nvPr>
            <p:ph type="title"/>
          </p:nvPr>
        </p:nvSpPr>
        <p:spPr/>
        <p:txBody>
          <a:bodyPr>
            <a:noAutofit/>
          </a:bodyPr>
          <a:lstStyle/>
          <a:p>
            <a:r>
              <a:rPr lang="en-CA" dirty="0"/>
              <a:t>Cake Bake RSM Example 1</a:t>
            </a:r>
            <a:endParaRPr lang="en-US" dirty="0"/>
          </a:p>
        </p:txBody>
      </p:sp>
      <p:pic>
        <p:nvPicPr>
          <p:cNvPr id="5" name="Picture 4">
            <a:extLst>
              <a:ext uri="{FF2B5EF4-FFF2-40B4-BE49-F238E27FC236}">
                <a16:creationId xmlns:a16="http://schemas.microsoft.com/office/drawing/2014/main" id="{2A84EF90-0134-5559-18C4-56279B4ED7BE}"/>
              </a:ext>
            </a:extLst>
          </p:cNvPr>
          <p:cNvPicPr>
            <a:picLocks noChangeAspect="1"/>
          </p:cNvPicPr>
          <p:nvPr/>
        </p:nvPicPr>
        <p:blipFill>
          <a:blip r:embed="rId3"/>
          <a:stretch>
            <a:fillRect/>
          </a:stretch>
        </p:blipFill>
        <p:spPr>
          <a:xfrm>
            <a:off x="1072000" y="1385830"/>
            <a:ext cx="7403940" cy="4434809"/>
          </a:xfrm>
          <a:prstGeom prst="rect">
            <a:avLst/>
          </a:prstGeom>
        </p:spPr>
      </p:pic>
    </p:spTree>
    <p:extLst>
      <p:ext uri="{BB962C8B-B14F-4D97-AF65-F5344CB8AC3E}">
        <p14:creationId xmlns:p14="http://schemas.microsoft.com/office/powerpoint/2010/main" val="3881476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F51D29-28F5-B63E-ACD0-D51EE3D4F095}"/>
            </a:ext>
          </a:extLst>
        </p:cNvPr>
        <p:cNvGrpSpPr/>
        <p:nvPr/>
      </p:nvGrpSpPr>
      <p:grpSpPr>
        <a:xfrm>
          <a:off x="0" y="0"/>
          <a:ext cx="0" cy="0"/>
          <a:chOff x="0" y="0"/>
          <a:chExt cx="0" cy="0"/>
        </a:xfrm>
      </p:grpSpPr>
      <p:sp>
        <p:nvSpPr>
          <p:cNvPr id="7" name="Text Placeholder 4">
            <a:extLst>
              <a:ext uri="{FF2B5EF4-FFF2-40B4-BE49-F238E27FC236}">
                <a16:creationId xmlns:a16="http://schemas.microsoft.com/office/drawing/2014/main" id="{F977F2B1-EC4F-5E63-1D5A-BA6FDCD495DA}"/>
              </a:ext>
            </a:extLst>
          </p:cNvPr>
          <p:cNvSpPr>
            <a:spLocks noGrp="1"/>
          </p:cNvSpPr>
          <p:nvPr>
            <p:ph type="body" sz="quarter" idx="10"/>
          </p:nvPr>
        </p:nvSpPr>
        <p:spPr>
          <a:xfrm>
            <a:off x="996694" y="1471210"/>
            <a:ext cx="7690105" cy="3915580"/>
          </a:xfrm>
        </p:spPr>
        <p:txBody>
          <a:bodyPr/>
          <a:lstStyle/>
          <a:p>
            <a:r>
              <a:rPr lang="en-CA" sz="2800" dirty="0"/>
              <a:t>Scroll to the Predicted Response Calculator.  Enter the center point values Time = 30 and Temp = 375.  This gives a Predicted Response for Taste = 6.57 with a Standard Error = 0.15 and 95% CI = 6.15 to 6.99. </a:t>
            </a:r>
          </a:p>
          <a:p>
            <a:r>
              <a:rPr lang="en-CA" sz="2800" dirty="0"/>
              <a:t>The Margin of Error (Interval Half-Width) is 6.99 – 6.57 = 0.42.  This is a wide interval considering that the taste score is on a scale of 1 to 7.</a:t>
            </a:r>
          </a:p>
        </p:txBody>
      </p:sp>
      <p:sp>
        <p:nvSpPr>
          <p:cNvPr id="2" name="Title 1">
            <a:extLst>
              <a:ext uri="{FF2B5EF4-FFF2-40B4-BE49-F238E27FC236}">
                <a16:creationId xmlns:a16="http://schemas.microsoft.com/office/drawing/2014/main" id="{FCB7699E-82F4-11E4-2DF4-95B71DE9561B}"/>
              </a:ext>
            </a:extLst>
          </p:cNvPr>
          <p:cNvSpPr>
            <a:spLocks noGrp="1"/>
          </p:cNvSpPr>
          <p:nvPr>
            <p:ph type="title"/>
          </p:nvPr>
        </p:nvSpPr>
        <p:spPr/>
        <p:txBody>
          <a:bodyPr>
            <a:noAutofit/>
          </a:bodyPr>
          <a:lstStyle/>
          <a:p>
            <a:r>
              <a:rPr lang="en-CA" dirty="0"/>
              <a:t>Cake Bake RSM Example 1</a:t>
            </a:r>
            <a:endParaRPr lang="en-US" dirty="0"/>
          </a:p>
        </p:txBody>
      </p:sp>
      <p:pic>
        <p:nvPicPr>
          <p:cNvPr id="4" name="Picture 3">
            <a:extLst>
              <a:ext uri="{FF2B5EF4-FFF2-40B4-BE49-F238E27FC236}">
                <a16:creationId xmlns:a16="http://schemas.microsoft.com/office/drawing/2014/main" id="{B610F076-3BC6-C4F4-46DC-CDFA404B6821}"/>
              </a:ext>
            </a:extLst>
          </p:cNvPr>
          <p:cNvPicPr>
            <a:picLocks noChangeAspect="1"/>
          </p:cNvPicPr>
          <p:nvPr/>
        </p:nvPicPr>
        <p:blipFill>
          <a:blip r:embed="rId3"/>
          <a:stretch>
            <a:fillRect/>
          </a:stretch>
        </p:blipFill>
        <p:spPr>
          <a:xfrm>
            <a:off x="375645" y="5399747"/>
            <a:ext cx="8768355" cy="742956"/>
          </a:xfrm>
          <a:prstGeom prst="rect">
            <a:avLst/>
          </a:prstGeom>
        </p:spPr>
      </p:pic>
    </p:spTree>
    <p:extLst>
      <p:ext uri="{BB962C8B-B14F-4D97-AF65-F5344CB8AC3E}">
        <p14:creationId xmlns:p14="http://schemas.microsoft.com/office/powerpoint/2010/main" val="5487800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834EDA-4F4C-6AB2-881F-739CB2EEE679}"/>
            </a:ext>
          </a:extLst>
        </p:cNvPr>
        <p:cNvGrpSpPr/>
        <p:nvPr/>
      </p:nvGrpSpPr>
      <p:grpSpPr>
        <a:xfrm>
          <a:off x="0" y="0"/>
          <a:ext cx="0" cy="0"/>
          <a:chOff x="0" y="0"/>
          <a:chExt cx="0" cy="0"/>
        </a:xfrm>
      </p:grpSpPr>
      <p:sp>
        <p:nvSpPr>
          <p:cNvPr id="7" name="Text Placeholder 4">
            <a:extLst>
              <a:ext uri="{FF2B5EF4-FFF2-40B4-BE49-F238E27FC236}">
                <a16:creationId xmlns:a16="http://schemas.microsoft.com/office/drawing/2014/main" id="{3F2E674B-28B0-2263-DA98-0DC0BCB5B30C}"/>
              </a:ext>
            </a:extLst>
          </p:cNvPr>
          <p:cNvSpPr>
            <a:spLocks noGrp="1"/>
          </p:cNvSpPr>
          <p:nvPr>
            <p:ph type="body" sz="quarter" idx="10"/>
          </p:nvPr>
        </p:nvSpPr>
        <p:spPr/>
        <p:txBody>
          <a:bodyPr/>
          <a:lstStyle/>
          <a:p>
            <a:r>
              <a:rPr lang="en-CA" sz="2800" dirty="0"/>
              <a:t>Now enter Time = 20 and Temp = 350.  This gives a Predicted Response for Taste = 6.29 with a Standard Error = 0.22 and 95% CI = 5.66 to 6.91</a:t>
            </a:r>
          </a:p>
          <a:p>
            <a:r>
              <a:rPr lang="en-CA" sz="2800" dirty="0"/>
              <a:t>The Margin of Error (Interval Half-Width) is 6.91 – 6.29 = 0.62.  This is an even wider interval than that obtained with the center points.</a:t>
            </a:r>
          </a:p>
        </p:txBody>
      </p:sp>
      <p:sp>
        <p:nvSpPr>
          <p:cNvPr id="2" name="Title 1">
            <a:extLst>
              <a:ext uri="{FF2B5EF4-FFF2-40B4-BE49-F238E27FC236}">
                <a16:creationId xmlns:a16="http://schemas.microsoft.com/office/drawing/2014/main" id="{B0F07CC3-3C87-C57A-2389-10D0BE9DB179}"/>
              </a:ext>
            </a:extLst>
          </p:cNvPr>
          <p:cNvSpPr>
            <a:spLocks noGrp="1"/>
          </p:cNvSpPr>
          <p:nvPr>
            <p:ph type="title"/>
          </p:nvPr>
        </p:nvSpPr>
        <p:spPr/>
        <p:txBody>
          <a:bodyPr>
            <a:noAutofit/>
          </a:bodyPr>
          <a:lstStyle/>
          <a:p>
            <a:r>
              <a:rPr lang="en-CA" dirty="0"/>
              <a:t>Cake Bake RSM Example 1</a:t>
            </a:r>
            <a:endParaRPr lang="en-US" dirty="0"/>
          </a:p>
        </p:txBody>
      </p:sp>
      <p:pic>
        <p:nvPicPr>
          <p:cNvPr id="5" name="Picture 4">
            <a:extLst>
              <a:ext uri="{FF2B5EF4-FFF2-40B4-BE49-F238E27FC236}">
                <a16:creationId xmlns:a16="http://schemas.microsoft.com/office/drawing/2014/main" id="{5909CC80-5FFF-9947-B9C4-DA88593D957A}"/>
              </a:ext>
            </a:extLst>
          </p:cNvPr>
          <p:cNvPicPr>
            <a:picLocks noChangeAspect="1"/>
          </p:cNvPicPr>
          <p:nvPr/>
        </p:nvPicPr>
        <p:blipFill>
          <a:blip r:embed="rId3"/>
          <a:stretch>
            <a:fillRect/>
          </a:stretch>
        </p:blipFill>
        <p:spPr>
          <a:xfrm>
            <a:off x="737393" y="4744400"/>
            <a:ext cx="8208706" cy="626672"/>
          </a:xfrm>
          <a:prstGeom prst="rect">
            <a:avLst/>
          </a:prstGeom>
        </p:spPr>
      </p:pic>
    </p:spTree>
    <p:extLst>
      <p:ext uri="{BB962C8B-B14F-4D97-AF65-F5344CB8AC3E}">
        <p14:creationId xmlns:p14="http://schemas.microsoft.com/office/powerpoint/2010/main" val="18486716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4FAB56-4110-90CF-554A-0DD3335F5B34}"/>
            </a:ext>
          </a:extLst>
        </p:cNvPr>
        <p:cNvGrpSpPr/>
        <p:nvPr/>
      </p:nvGrpSpPr>
      <p:grpSpPr>
        <a:xfrm>
          <a:off x="0" y="0"/>
          <a:ext cx="0" cy="0"/>
          <a:chOff x="0" y="0"/>
          <a:chExt cx="0" cy="0"/>
        </a:xfrm>
      </p:grpSpPr>
      <p:sp>
        <p:nvSpPr>
          <p:cNvPr id="7" name="Text Placeholder 4">
            <a:extLst>
              <a:ext uri="{FF2B5EF4-FFF2-40B4-BE49-F238E27FC236}">
                <a16:creationId xmlns:a16="http://schemas.microsoft.com/office/drawing/2014/main" id="{D691B53E-1CFA-DF99-2209-9F64717EECEF}"/>
              </a:ext>
            </a:extLst>
          </p:cNvPr>
          <p:cNvSpPr>
            <a:spLocks noGrp="1"/>
          </p:cNvSpPr>
          <p:nvPr>
            <p:ph type="body" sz="quarter" idx="10"/>
          </p:nvPr>
        </p:nvSpPr>
        <p:spPr/>
        <p:txBody>
          <a:bodyPr/>
          <a:lstStyle/>
          <a:p>
            <a:r>
              <a:rPr lang="en-CA" sz="2800" dirty="0"/>
              <a:t>The Fraction of Design Space (FDS) Plot will repeat the above process 100,000 times using a uniform random number from 20 to 40 for Time and 350 to 400 for Temp. to obtain 100,000 SE and Half-Interval values. </a:t>
            </a:r>
          </a:p>
          <a:p>
            <a:r>
              <a:rPr lang="en-CA" sz="2800" dirty="0"/>
              <a:t>These are sorted from smallest to largest and the results are plotted as SE Mean vs Fraction of Design Space and Margin of Error (Interval Half-Width) vs Fraction of Design Space using 1000 plot points.</a:t>
            </a:r>
          </a:p>
        </p:txBody>
      </p:sp>
      <p:sp>
        <p:nvSpPr>
          <p:cNvPr id="2" name="Title 1">
            <a:extLst>
              <a:ext uri="{FF2B5EF4-FFF2-40B4-BE49-F238E27FC236}">
                <a16:creationId xmlns:a16="http://schemas.microsoft.com/office/drawing/2014/main" id="{314496A6-7E8E-22B8-0FB2-C09FEF50CF9E}"/>
              </a:ext>
            </a:extLst>
          </p:cNvPr>
          <p:cNvSpPr>
            <a:spLocks noGrp="1"/>
          </p:cNvSpPr>
          <p:nvPr>
            <p:ph type="title"/>
          </p:nvPr>
        </p:nvSpPr>
        <p:spPr/>
        <p:txBody>
          <a:bodyPr>
            <a:noAutofit/>
          </a:bodyPr>
          <a:lstStyle/>
          <a:p>
            <a:r>
              <a:rPr lang="en-CA" dirty="0"/>
              <a:t>Cake Bake RSM Example 1</a:t>
            </a:r>
            <a:endParaRPr lang="en-US" dirty="0"/>
          </a:p>
        </p:txBody>
      </p:sp>
      <p:sp>
        <p:nvSpPr>
          <p:cNvPr id="3" name="Slide Number Placeholder 2">
            <a:extLst>
              <a:ext uri="{FF2B5EF4-FFF2-40B4-BE49-F238E27FC236}">
                <a16:creationId xmlns:a16="http://schemas.microsoft.com/office/drawing/2014/main" id="{2D949A2B-C84B-E613-A1E8-E1C6FA2134F0}"/>
              </a:ext>
            </a:extLst>
          </p:cNvPr>
          <p:cNvSpPr>
            <a:spLocks noGrp="1"/>
          </p:cNvSpPr>
          <p:nvPr>
            <p:ph type="sldNum" sz="quarter" idx="4294967295"/>
          </p:nvPr>
        </p:nvSpPr>
        <p:spPr>
          <a:xfrm>
            <a:off x="7086600" y="6356350"/>
            <a:ext cx="2057400" cy="365125"/>
          </a:xfrm>
          <a:prstGeom prst="rect">
            <a:avLst/>
          </a:prstGeom>
        </p:spPr>
        <p:txBody>
          <a:bodyPr/>
          <a:lstStyle/>
          <a:p>
            <a:pPr defTabSz="342900"/>
            <a:fld id="{37EC9761-DFED-6945-AEE5-E5005A5360AE}" type="slidenum">
              <a:rPr lang="en-US">
                <a:solidFill>
                  <a:srgbClr val="000000">
                    <a:tint val="75000"/>
                  </a:srgbClr>
                </a:solidFill>
              </a:rPr>
              <a:pPr defTabSz="342900"/>
              <a:t>18</a:t>
            </a:fld>
            <a:endParaRPr lang="en-US">
              <a:solidFill>
                <a:srgbClr val="000000">
                  <a:tint val="75000"/>
                </a:srgbClr>
              </a:solidFill>
            </a:endParaRPr>
          </a:p>
        </p:txBody>
      </p:sp>
    </p:spTree>
    <p:extLst>
      <p:ext uri="{BB962C8B-B14F-4D97-AF65-F5344CB8AC3E}">
        <p14:creationId xmlns:p14="http://schemas.microsoft.com/office/powerpoint/2010/main" val="7938799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5AFB4C-B222-B779-465A-C9A43A499ED5}"/>
            </a:ext>
          </a:extLst>
        </p:cNvPr>
        <p:cNvGrpSpPr/>
        <p:nvPr/>
      </p:nvGrpSpPr>
      <p:grpSpPr>
        <a:xfrm>
          <a:off x="0" y="0"/>
          <a:ext cx="0" cy="0"/>
          <a:chOff x="0" y="0"/>
          <a:chExt cx="0" cy="0"/>
        </a:xfrm>
      </p:grpSpPr>
      <p:sp>
        <p:nvSpPr>
          <p:cNvPr id="7" name="Text Placeholder 4">
            <a:extLst>
              <a:ext uri="{FF2B5EF4-FFF2-40B4-BE49-F238E27FC236}">
                <a16:creationId xmlns:a16="http://schemas.microsoft.com/office/drawing/2014/main" id="{91DC16AB-3B99-2D49-F94F-BD7F75771D01}"/>
              </a:ext>
            </a:extLst>
          </p:cNvPr>
          <p:cNvSpPr>
            <a:spLocks noGrp="1"/>
          </p:cNvSpPr>
          <p:nvPr>
            <p:ph type="body" sz="quarter" idx="10"/>
          </p:nvPr>
        </p:nvSpPr>
        <p:spPr/>
        <p:txBody>
          <a:bodyPr/>
          <a:lstStyle/>
          <a:p>
            <a:r>
              <a:rPr lang="en-CA" sz="2800" dirty="0"/>
              <a:t>Hover the mouse cursor on the FDS plot to obtain values for any fraction of design space. </a:t>
            </a:r>
          </a:p>
          <a:p>
            <a:r>
              <a:rPr lang="en-CA" sz="2800" dirty="0"/>
              <a:t>Smaller is better and flatter is better, over the majority of the design space.</a:t>
            </a:r>
          </a:p>
        </p:txBody>
      </p:sp>
      <p:sp>
        <p:nvSpPr>
          <p:cNvPr id="2" name="Title 1">
            <a:extLst>
              <a:ext uri="{FF2B5EF4-FFF2-40B4-BE49-F238E27FC236}">
                <a16:creationId xmlns:a16="http://schemas.microsoft.com/office/drawing/2014/main" id="{14583111-0931-D3B4-3877-037A4FE729A6}"/>
              </a:ext>
            </a:extLst>
          </p:cNvPr>
          <p:cNvSpPr>
            <a:spLocks noGrp="1"/>
          </p:cNvSpPr>
          <p:nvPr>
            <p:ph type="title"/>
          </p:nvPr>
        </p:nvSpPr>
        <p:spPr/>
        <p:txBody>
          <a:bodyPr>
            <a:noAutofit/>
          </a:bodyPr>
          <a:lstStyle/>
          <a:p>
            <a:r>
              <a:rPr lang="en-CA" dirty="0"/>
              <a:t>Cake Bake RSM Example 1</a:t>
            </a:r>
            <a:endParaRPr lang="en-US" dirty="0"/>
          </a:p>
        </p:txBody>
      </p:sp>
      <p:sp>
        <p:nvSpPr>
          <p:cNvPr id="3" name="Slide Number Placeholder 2">
            <a:extLst>
              <a:ext uri="{FF2B5EF4-FFF2-40B4-BE49-F238E27FC236}">
                <a16:creationId xmlns:a16="http://schemas.microsoft.com/office/drawing/2014/main" id="{7DB85438-5306-A6C3-1CDD-CFC0ABCD9F5D}"/>
              </a:ext>
            </a:extLst>
          </p:cNvPr>
          <p:cNvSpPr>
            <a:spLocks noGrp="1"/>
          </p:cNvSpPr>
          <p:nvPr>
            <p:ph type="sldNum" sz="quarter" idx="4294967295"/>
          </p:nvPr>
        </p:nvSpPr>
        <p:spPr>
          <a:xfrm>
            <a:off x="7086600" y="6356350"/>
            <a:ext cx="2057400" cy="365125"/>
          </a:xfrm>
          <a:prstGeom prst="rect">
            <a:avLst/>
          </a:prstGeom>
        </p:spPr>
        <p:txBody>
          <a:bodyPr/>
          <a:lstStyle/>
          <a:p>
            <a:pPr defTabSz="342900"/>
            <a:fld id="{37EC9761-DFED-6945-AEE5-E5005A5360AE}" type="slidenum">
              <a:rPr lang="en-US">
                <a:solidFill>
                  <a:srgbClr val="000000">
                    <a:tint val="75000"/>
                  </a:srgbClr>
                </a:solidFill>
              </a:rPr>
              <a:pPr defTabSz="342900"/>
              <a:t>19</a:t>
            </a:fld>
            <a:endParaRPr lang="en-US">
              <a:solidFill>
                <a:srgbClr val="000000">
                  <a:tint val="75000"/>
                </a:srgbClr>
              </a:solidFill>
            </a:endParaRPr>
          </a:p>
        </p:txBody>
      </p:sp>
      <p:pic>
        <p:nvPicPr>
          <p:cNvPr id="4" name="Picture 3">
            <a:extLst>
              <a:ext uri="{FF2B5EF4-FFF2-40B4-BE49-F238E27FC236}">
                <a16:creationId xmlns:a16="http://schemas.microsoft.com/office/drawing/2014/main" id="{FD1FB480-336D-3C5A-AEDC-B80DDD693A1D}"/>
              </a:ext>
            </a:extLst>
          </p:cNvPr>
          <p:cNvPicPr>
            <a:picLocks noChangeAspect="1"/>
          </p:cNvPicPr>
          <p:nvPr/>
        </p:nvPicPr>
        <p:blipFill>
          <a:blip r:embed="rId3"/>
          <a:stretch>
            <a:fillRect/>
          </a:stretch>
        </p:blipFill>
        <p:spPr>
          <a:xfrm>
            <a:off x="1412746" y="3557990"/>
            <a:ext cx="6858000" cy="2087833"/>
          </a:xfrm>
          <a:prstGeom prst="rect">
            <a:avLst/>
          </a:prstGeom>
        </p:spPr>
      </p:pic>
    </p:spTree>
    <p:extLst>
      <p:ext uri="{BB962C8B-B14F-4D97-AF65-F5344CB8AC3E}">
        <p14:creationId xmlns:p14="http://schemas.microsoft.com/office/powerpoint/2010/main" val="2647552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45610"/>
            <a:ext cx="8229600" cy="1143000"/>
          </a:xfrm>
          <a:prstGeom prst="rect">
            <a:avLst/>
          </a:prstGeom>
        </p:spPr>
        <p:txBody>
          <a:bodyPr/>
          <a:lstStyle/>
          <a:p>
            <a:r>
              <a:rPr lang="en-US" dirty="0"/>
              <a:t>Agenda</a:t>
            </a:r>
          </a:p>
        </p:txBody>
      </p:sp>
      <p:sp>
        <p:nvSpPr>
          <p:cNvPr id="5" name="Text Placeholder 4"/>
          <p:cNvSpPr>
            <a:spLocks noGrp="1"/>
          </p:cNvSpPr>
          <p:nvPr>
            <p:ph type="body" sz="quarter" idx="10"/>
          </p:nvPr>
        </p:nvSpPr>
        <p:spPr>
          <a:xfrm>
            <a:off x="457200" y="975249"/>
            <a:ext cx="7896225" cy="3915580"/>
          </a:xfrm>
        </p:spPr>
        <p:txBody>
          <a:bodyPr/>
          <a:lstStyle/>
          <a:p>
            <a:r>
              <a:rPr lang="en-US" sz="2800" dirty="0"/>
              <a:t>Fraction of Design Space (FDS) Plot</a:t>
            </a:r>
          </a:p>
          <a:p>
            <a:r>
              <a:rPr lang="en-US" sz="2800" dirty="0"/>
              <a:t>Summary: Interpreting the FDS Plot</a:t>
            </a:r>
          </a:p>
          <a:p>
            <a:r>
              <a:rPr lang="en-CA" sz="2800" dirty="0"/>
              <a:t>Cake Bake RSM Example 1 (1 Replicate)</a:t>
            </a:r>
            <a:endParaRPr lang="en-US" sz="2800" dirty="0"/>
          </a:p>
          <a:p>
            <a:r>
              <a:rPr lang="en-CA" sz="2800" dirty="0"/>
              <a:t>Cake Bake RSM Example 2 (2 Replicates)</a:t>
            </a:r>
          </a:p>
          <a:p>
            <a:r>
              <a:rPr lang="en-CA" sz="2800" dirty="0"/>
              <a:t>Cake Bake FDS Overlay Plots</a:t>
            </a:r>
          </a:p>
          <a:p>
            <a:r>
              <a:rPr lang="en-US" sz="2800" dirty="0"/>
              <a:t>CCD Rotatable vs CCD Face Centered vs Box-Behnken</a:t>
            </a:r>
          </a:p>
          <a:p>
            <a:endParaRPr lang="en-US" dirty="0"/>
          </a:p>
        </p:txBody>
      </p:sp>
    </p:spTree>
    <p:extLst>
      <p:ext uri="{BB962C8B-B14F-4D97-AF65-F5344CB8AC3E}">
        <p14:creationId xmlns:p14="http://schemas.microsoft.com/office/powerpoint/2010/main" val="34566984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0DF16C-DE98-EA88-3BB6-F2A8FBA4C1F8}"/>
            </a:ext>
          </a:extLst>
        </p:cNvPr>
        <p:cNvGrpSpPr/>
        <p:nvPr/>
      </p:nvGrpSpPr>
      <p:grpSpPr>
        <a:xfrm>
          <a:off x="0" y="0"/>
          <a:ext cx="0" cy="0"/>
          <a:chOff x="0" y="0"/>
          <a:chExt cx="0" cy="0"/>
        </a:xfrm>
      </p:grpSpPr>
      <p:sp>
        <p:nvSpPr>
          <p:cNvPr id="7" name="Text Placeholder 4">
            <a:extLst>
              <a:ext uri="{FF2B5EF4-FFF2-40B4-BE49-F238E27FC236}">
                <a16:creationId xmlns:a16="http://schemas.microsoft.com/office/drawing/2014/main" id="{14294752-E8CB-3750-FF25-BD35E8731696}"/>
              </a:ext>
            </a:extLst>
          </p:cNvPr>
          <p:cNvSpPr>
            <a:spLocks noGrp="1"/>
          </p:cNvSpPr>
          <p:nvPr>
            <p:ph type="body" sz="quarter" idx="10"/>
          </p:nvPr>
        </p:nvSpPr>
        <p:spPr>
          <a:xfrm>
            <a:off x="996694" y="1292905"/>
            <a:ext cx="7690105" cy="3915580"/>
          </a:xfrm>
        </p:spPr>
        <p:txBody>
          <a:bodyPr/>
          <a:lstStyle/>
          <a:p>
            <a:r>
              <a:rPr lang="en-CA" sz="2800" dirty="0"/>
              <a:t>The FDS Summary Statistics complement the FDS Plot.</a:t>
            </a:r>
          </a:p>
          <a:p>
            <a:r>
              <a:rPr lang="en-CA" sz="2800" dirty="0"/>
              <a:t>Looking at the 95th Percentile (i.e., 95% of the design space), we see that the SE Mean can be as large as .72 and the Margin of Error (Interval Half-Width) as large as 1.99.</a:t>
            </a:r>
          </a:p>
        </p:txBody>
      </p:sp>
      <p:sp>
        <p:nvSpPr>
          <p:cNvPr id="2" name="Title 1">
            <a:extLst>
              <a:ext uri="{FF2B5EF4-FFF2-40B4-BE49-F238E27FC236}">
                <a16:creationId xmlns:a16="http://schemas.microsoft.com/office/drawing/2014/main" id="{B2C108B3-C132-275C-BD1F-1240CB282ECD}"/>
              </a:ext>
            </a:extLst>
          </p:cNvPr>
          <p:cNvSpPr>
            <a:spLocks noGrp="1"/>
          </p:cNvSpPr>
          <p:nvPr>
            <p:ph type="title"/>
          </p:nvPr>
        </p:nvSpPr>
        <p:spPr/>
        <p:txBody>
          <a:bodyPr>
            <a:noAutofit/>
          </a:bodyPr>
          <a:lstStyle/>
          <a:p>
            <a:r>
              <a:rPr lang="en-CA" dirty="0"/>
              <a:t>Cake Bake RSM Example 1</a:t>
            </a:r>
            <a:endParaRPr lang="en-US" dirty="0"/>
          </a:p>
        </p:txBody>
      </p:sp>
      <p:pic>
        <p:nvPicPr>
          <p:cNvPr id="13" name="Picture 12">
            <a:extLst>
              <a:ext uri="{FF2B5EF4-FFF2-40B4-BE49-F238E27FC236}">
                <a16:creationId xmlns:a16="http://schemas.microsoft.com/office/drawing/2014/main" id="{17A34767-3A27-2517-4D24-A59D2DEDAEC9}"/>
              </a:ext>
            </a:extLst>
          </p:cNvPr>
          <p:cNvPicPr>
            <a:picLocks noChangeAspect="1"/>
          </p:cNvPicPr>
          <p:nvPr/>
        </p:nvPicPr>
        <p:blipFill>
          <a:blip r:embed="rId3"/>
          <a:stretch>
            <a:fillRect/>
          </a:stretch>
        </p:blipFill>
        <p:spPr>
          <a:xfrm>
            <a:off x="4922257" y="4520190"/>
            <a:ext cx="3414286" cy="1614286"/>
          </a:xfrm>
          <a:prstGeom prst="rect">
            <a:avLst/>
          </a:prstGeom>
        </p:spPr>
      </p:pic>
      <p:pic>
        <p:nvPicPr>
          <p:cNvPr id="15" name="Picture 14">
            <a:extLst>
              <a:ext uri="{FF2B5EF4-FFF2-40B4-BE49-F238E27FC236}">
                <a16:creationId xmlns:a16="http://schemas.microsoft.com/office/drawing/2014/main" id="{1363F73E-9486-D6C0-A286-971B18771A87}"/>
              </a:ext>
            </a:extLst>
          </p:cNvPr>
          <p:cNvPicPr>
            <a:picLocks noChangeAspect="1"/>
          </p:cNvPicPr>
          <p:nvPr/>
        </p:nvPicPr>
        <p:blipFill>
          <a:blip r:embed="rId4"/>
          <a:stretch>
            <a:fillRect/>
          </a:stretch>
        </p:blipFill>
        <p:spPr>
          <a:xfrm>
            <a:off x="996694" y="4505904"/>
            <a:ext cx="3407143" cy="1628572"/>
          </a:xfrm>
          <a:prstGeom prst="rect">
            <a:avLst/>
          </a:prstGeom>
        </p:spPr>
      </p:pic>
    </p:spTree>
    <p:extLst>
      <p:ext uri="{BB962C8B-B14F-4D97-AF65-F5344CB8AC3E}">
        <p14:creationId xmlns:p14="http://schemas.microsoft.com/office/powerpoint/2010/main" val="37255076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634C-A0ED-5414-89C4-2ECD979F496E}"/>
            </a:ext>
          </a:extLst>
        </p:cNvPr>
        <p:cNvGrpSpPr/>
        <p:nvPr/>
      </p:nvGrpSpPr>
      <p:grpSpPr>
        <a:xfrm>
          <a:off x="0" y="0"/>
          <a:ext cx="0" cy="0"/>
          <a:chOff x="0" y="0"/>
          <a:chExt cx="0" cy="0"/>
        </a:xfrm>
      </p:grpSpPr>
      <p:sp>
        <p:nvSpPr>
          <p:cNvPr id="7" name="Text Placeholder 4">
            <a:extLst>
              <a:ext uri="{FF2B5EF4-FFF2-40B4-BE49-F238E27FC236}">
                <a16:creationId xmlns:a16="http://schemas.microsoft.com/office/drawing/2014/main" id="{D2F877F3-E194-0DAC-4253-4F6FB671CEC4}"/>
              </a:ext>
            </a:extLst>
          </p:cNvPr>
          <p:cNvSpPr>
            <a:spLocks noGrp="1"/>
          </p:cNvSpPr>
          <p:nvPr>
            <p:ph type="body" sz="quarter" idx="10"/>
          </p:nvPr>
        </p:nvSpPr>
        <p:spPr>
          <a:xfrm>
            <a:off x="162232" y="1315065"/>
            <a:ext cx="8819535" cy="3915580"/>
          </a:xfrm>
        </p:spPr>
        <p:txBody>
          <a:bodyPr/>
          <a:lstStyle/>
          <a:p>
            <a:r>
              <a:rPr lang="en-CA" sz="2800" dirty="0"/>
              <a:t>To obtain units of Taste Score, we multiply by the model standard deviation: SE Mean = 0.72*0.25 = 0.18 and Half-Width = 1.99*0.25 = 0.5. </a:t>
            </a:r>
          </a:p>
          <a:p>
            <a:r>
              <a:rPr lang="en-CA" sz="2800" dirty="0"/>
              <a:t>As noted previously, this is a large margin of error considering that the taste score is on a 7-point scale.</a:t>
            </a:r>
          </a:p>
          <a:p>
            <a:r>
              <a:rPr lang="en-CA" sz="2800" dirty="0"/>
              <a:t>Note that the Confidence Level of 95% applies to the Margin of Error. The 95th Percentile applies to the Fraction/Proportion of Design Space. </a:t>
            </a:r>
          </a:p>
          <a:p>
            <a:r>
              <a:rPr lang="en-CA" sz="2800" dirty="0"/>
              <a:t>Since these percentiles are based on Monte Carlo simulation, slightly different results will be observed every time they are produced unless a fixed seed is used.</a:t>
            </a:r>
          </a:p>
          <a:p>
            <a:endParaRPr lang="en-CA" sz="2800" dirty="0"/>
          </a:p>
          <a:p>
            <a:endParaRPr lang="en-CA" dirty="0"/>
          </a:p>
        </p:txBody>
      </p:sp>
      <p:sp>
        <p:nvSpPr>
          <p:cNvPr id="2" name="Title 1">
            <a:extLst>
              <a:ext uri="{FF2B5EF4-FFF2-40B4-BE49-F238E27FC236}">
                <a16:creationId xmlns:a16="http://schemas.microsoft.com/office/drawing/2014/main" id="{DC9612D6-294D-589C-CAB9-D6BC93EEECD1}"/>
              </a:ext>
            </a:extLst>
          </p:cNvPr>
          <p:cNvSpPr>
            <a:spLocks noGrp="1"/>
          </p:cNvSpPr>
          <p:nvPr>
            <p:ph type="title"/>
          </p:nvPr>
        </p:nvSpPr>
        <p:spPr/>
        <p:txBody>
          <a:bodyPr>
            <a:noAutofit/>
          </a:bodyPr>
          <a:lstStyle/>
          <a:p>
            <a:r>
              <a:rPr lang="en-CA" dirty="0"/>
              <a:t>Cake Bake RSM Example 1</a:t>
            </a:r>
            <a:endParaRPr lang="en-US" dirty="0"/>
          </a:p>
        </p:txBody>
      </p:sp>
    </p:spTree>
    <p:extLst>
      <p:ext uri="{BB962C8B-B14F-4D97-AF65-F5344CB8AC3E}">
        <p14:creationId xmlns:p14="http://schemas.microsoft.com/office/powerpoint/2010/main" val="36516937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59F9B5-3CD9-F7FA-2949-28D648C53EB1}"/>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5CA7D745-75CA-BD36-4F99-E4DB4F68640F}"/>
              </a:ext>
            </a:extLst>
          </p:cNvPr>
          <p:cNvSpPr>
            <a:spLocks noGrp="1"/>
          </p:cNvSpPr>
          <p:nvPr>
            <p:ph type="body" sz="quarter" idx="10"/>
          </p:nvPr>
        </p:nvSpPr>
        <p:spPr>
          <a:xfrm>
            <a:off x="903467" y="996859"/>
            <a:ext cx="7690105" cy="3915580"/>
          </a:xfrm>
        </p:spPr>
        <p:txBody>
          <a:bodyPr/>
          <a:lstStyle/>
          <a:p>
            <a:pPr marL="0" indent="0">
              <a:buNone/>
            </a:pPr>
            <a:r>
              <a:rPr lang="en-CA" sz="2800" dirty="0"/>
              <a:t>Cake Bake RSM Example 2 was created by clicking: </a:t>
            </a:r>
            <a:r>
              <a:rPr lang="en-CA" sz="2800" b="1" dirty="0"/>
              <a:t>SigmaXL &gt; Design of Experiments &gt; Advanced Design of Experiments: Response Surface &gt; Response Surface </a:t>
            </a:r>
            <a:r>
              <a:rPr lang="en-CA" b="1" dirty="0"/>
              <a:t>Designs</a:t>
            </a:r>
            <a:r>
              <a:rPr lang="en-CA" dirty="0"/>
              <a:t>.</a:t>
            </a:r>
          </a:p>
        </p:txBody>
      </p:sp>
      <p:sp>
        <p:nvSpPr>
          <p:cNvPr id="2" name="Title 1">
            <a:extLst>
              <a:ext uri="{FF2B5EF4-FFF2-40B4-BE49-F238E27FC236}">
                <a16:creationId xmlns:a16="http://schemas.microsoft.com/office/drawing/2014/main" id="{910553C9-9B9D-67E7-0860-72190C29F368}"/>
              </a:ext>
            </a:extLst>
          </p:cNvPr>
          <p:cNvSpPr>
            <a:spLocks noGrp="1"/>
          </p:cNvSpPr>
          <p:nvPr>
            <p:ph type="title"/>
          </p:nvPr>
        </p:nvSpPr>
        <p:spPr>
          <a:xfrm>
            <a:off x="628650" y="162085"/>
            <a:ext cx="7886700" cy="1325563"/>
          </a:xfrm>
        </p:spPr>
        <p:txBody>
          <a:bodyPr>
            <a:noAutofit/>
          </a:bodyPr>
          <a:lstStyle/>
          <a:p>
            <a:r>
              <a:rPr lang="en-CA" dirty="0"/>
              <a:t>Cake Bake RSM Example 2</a:t>
            </a:r>
            <a:endParaRPr lang="en-US" dirty="0"/>
          </a:p>
        </p:txBody>
      </p:sp>
      <p:sp>
        <p:nvSpPr>
          <p:cNvPr id="3" name="Slide Number Placeholder 2">
            <a:extLst>
              <a:ext uri="{FF2B5EF4-FFF2-40B4-BE49-F238E27FC236}">
                <a16:creationId xmlns:a16="http://schemas.microsoft.com/office/drawing/2014/main" id="{2B65318C-F31C-D743-4C53-46C18E71BD48}"/>
              </a:ext>
            </a:extLst>
          </p:cNvPr>
          <p:cNvSpPr>
            <a:spLocks noGrp="1"/>
          </p:cNvSpPr>
          <p:nvPr>
            <p:ph type="sldNum" sz="quarter" idx="4294967295"/>
          </p:nvPr>
        </p:nvSpPr>
        <p:spPr>
          <a:xfrm>
            <a:off x="7086600" y="6356350"/>
            <a:ext cx="2057400" cy="365125"/>
          </a:xfrm>
          <a:prstGeom prst="rect">
            <a:avLst/>
          </a:prstGeom>
        </p:spPr>
        <p:txBody>
          <a:bodyPr/>
          <a:lstStyle/>
          <a:p>
            <a:pPr defTabSz="342900"/>
            <a:fld id="{37EC9761-DFED-6945-AEE5-E5005A5360AE}" type="slidenum">
              <a:rPr lang="en-US">
                <a:solidFill>
                  <a:srgbClr val="000000">
                    <a:tint val="75000"/>
                  </a:srgbClr>
                </a:solidFill>
              </a:rPr>
              <a:pPr defTabSz="342900"/>
              <a:t>22</a:t>
            </a:fld>
            <a:endParaRPr lang="en-US">
              <a:solidFill>
                <a:srgbClr val="000000">
                  <a:tint val="75000"/>
                </a:srgbClr>
              </a:solidFill>
            </a:endParaRPr>
          </a:p>
        </p:txBody>
      </p:sp>
      <p:sp>
        <p:nvSpPr>
          <p:cNvPr id="9" name="TextBox 8">
            <a:extLst>
              <a:ext uri="{FF2B5EF4-FFF2-40B4-BE49-F238E27FC236}">
                <a16:creationId xmlns:a16="http://schemas.microsoft.com/office/drawing/2014/main" id="{CCEDAFFB-1734-2C25-F9FE-1D72470E8BC2}"/>
              </a:ext>
            </a:extLst>
          </p:cNvPr>
          <p:cNvSpPr txBox="1"/>
          <p:nvPr/>
        </p:nvSpPr>
        <p:spPr>
          <a:xfrm>
            <a:off x="1292356" y="2922501"/>
            <a:ext cx="2964386" cy="1785104"/>
          </a:xfrm>
          <a:prstGeom prst="rect">
            <a:avLst/>
          </a:prstGeom>
          <a:noFill/>
          <a:ln w="19050">
            <a:solidFill>
              <a:srgbClr val="FF0000"/>
            </a:solidFill>
          </a:ln>
        </p:spPr>
        <p:txBody>
          <a:bodyPr wrap="square">
            <a:spAutoFit/>
          </a:bodyPr>
          <a:lstStyle/>
          <a:p>
            <a:pPr defTabSz="342900">
              <a:spcAft>
                <a:spcPts val="750"/>
              </a:spcAft>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Central Composite Design:</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2 Center Points</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Face Centered</a:t>
            </a:r>
          </a:p>
          <a:p>
            <a:pPr marL="257175" indent="-257175" defTabSz="342900">
              <a:spcAft>
                <a:spcPts val="750"/>
              </a:spcAft>
              <a:buFont typeface="Arial" panose="020B0604020202020204" pitchFamily="34" charset="0"/>
              <a:buChar char="•"/>
              <a:tabLst>
                <a:tab pos="171450" algn="l"/>
              </a:tabLst>
            </a:pPr>
            <a:r>
              <a:rPr lang="en-US" sz="1800" b="1" dirty="0">
                <a:solidFill>
                  <a:srgbClr val="000000"/>
                </a:solidFill>
                <a:latin typeface="Arial" panose="020B0604020202020204" pitchFamily="34" charset="0"/>
                <a:ea typeface="Times New Roman" panose="02020603050405020304" pitchFamily="18" charset="0"/>
                <a:cs typeface="Arial" panose="020B0604020202020204" pitchFamily="34" charset="0"/>
              </a:rPr>
              <a:t>2 Replicates</a:t>
            </a: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 Block on Replicates</a:t>
            </a:r>
          </a:p>
        </p:txBody>
      </p:sp>
      <p:sp>
        <p:nvSpPr>
          <p:cNvPr id="12" name="TextBox 11">
            <a:extLst>
              <a:ext uri="{FF2B5EF4-FFF2-40B4-BE49-F238E27FC236}">
                <a16:creationId xmlns:a16="http://schemas.microsoft.com/office/drawing/2014/main" id="{DAAA46BF-7D3C-2F29-250A-5D6B7255533B}"/>
              </a:ext>
            </a:extLst>
          </p:cNvPr>
          <p:cNvSpPr txBox="1"/>
          <p:nvPr/>
        </p:nvSpPr>
        <p:spPr>
          <a:xfrm>
            <a:off x="1257462" y="4800922"/>
            <a:ext cx="2999280" cy="1128514"/>
          </a:xfrm>
          <a:prstGeom prst="rect">
            <a:avLst/>
          </a:prstGeom>
          <a:noFill/>
          <a:ln w="19050">
            <a:solidFill>
              <a:srgbClr val="FF0000"/>
            </a:solidFill>
          </a:ln>
        </p:spPr>
        <p:txBody>
          <a:bodyPr wrap="square">
            <a:spAutoFit/>
          </a:bodyPr>
          <a:lstStyle/>
          <a:p>
            <a:pPr defTabSz="342900">
              <a:spcAft>
                <a:spcPts val="750"/>
              </a:spcAft>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FDS Plot:</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Quadratic Model, 95% CI</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Include Blocks</a:t>
            </a:r>
          </a:p>
        </p:txBody>
      </p:sp>
      <p:pic>
        <p:nvPicPr>
          <p:cNvPr id="6" name="Picture 5">
            <a:extLst>
              <a:ext uri="{FF2B5EF4-FFF2-40B4-BE49-F238E27FC236}">
                <a16:creationId xmlns:a16="http://schemas.microsoft.com/office/drawing/2014/main" id="{FDBA9CCB-4E53-722A-D83B-0055045A9572}"/>
              </a:ext>
            </a:extLst>
          </p:cNvPr>
          <p:cNvPicPr>
            <a:picLocks noChangeAspect="1"/>
          </p:cNvPicPr>
          <p:nvPr/>
        </p:nvPicPr>
        <p:blipFill>
          <a:blip r:embed="rId3"/>
          <a:stretch>
            <a:fillRect/>
          </a:stretch>
        </p:blipFill>
        <p:spPr>
          <a:xfrm>
            <a:off x="4334964" y="2822524"/>
            <a:ext cx="4357153" cy="3071006"/>
          </a:xfrm>
          <a:prstGeom prst="rect">
            <a:avLst/>
          </a:prstGeom>
        </p:spPr>
      </p:pic>
    </p:spTree>
    <p:extLst>
      <p:ext uri="{BB962C8B-B14F-4D97-AF65-F5344CB8AC3E}">
        <p14:creationId xmlns:p14="http://schemas.microsoft.com/office/powerpoint/2010/main" val="34765086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02BEB5-B403-1BE4-5A1A-237BB49F3C34}"/>
            </a:ext>
          </a:extLst>
        </p:cNvPr>
        <p:cNvGrpSpPr/>
        <p:nvPr/>
      </p:nvGrpSpPr>
      <p:grpSpPr>
        <a:xfrm>
          <a:off x="0" y="0"/>
          <a:ext cx="0" cy="0"/>
          <a:chOff x="0" y="0"/>
          <a:chExt cx="0" cy="0"/>
        </a:xfrm>
      </p:grpSpPr>
      <p:sp>
        <p:nvSpPr>
          <p:cNvPr id="7" name="Text Placeholder 4">
            <a:extLst>
              <a:ext uri="{FF2B5EF4-FFF2-40B4-BE49-F238E27FC236}">
                <a16:creationId xmlns:a16="http://schemas.microsoft.com/office/drawing/2014/main" id="{E3A3AE26-B016-41F1-40AA-3C931D814862}"/>
              </a:ext>
            </a:extLst>
          </p:cNvPr>
          <p:cNvSpPr>
            <a:spLocks noGrp="1"/>
          </p:cNvSpPr>
          <p:nvPr>
            <p:ph type="body" sz="quarter" idx="10"/>
          </p:nvPr>
        </p:nvSpPr>
        <p:spPr/>
        <p:txBody>
          <a:bodyPr/>
          <a:lstStyle/>
          <a:p>
            <a:r>
              <a:rPr lang="en-CA" sz="2800" dirty="0"/>
              <a:t>Open the file </a:t>
            </a:r>
            <a:r>
              <a:rPr lang="en-CA" sz="2800" b="1" dirty="0"/>
              <a:t>RSM FDS Example – Cake Bake.xlsx</a:t>
            </a:r>
            <a:r>
              <a:rPr lang="en-CA" sz="2800" dirty="0"/>
              <a:t>, Sheet</a:t>
            </a:r>
            <a:r>
              <a:rPr lang="en-CA" sz="2800" b="1" dirty="0"/>
              <a:t> Example 2</a:t>
            </a:r>
            <a:r>
              <a:rPr lang="en-CA" sz="2800" dirty="0"/>
              <a:t>. </a:t>
            </a:r>
          </a:p>
          <a:p>
            <a:r>
              <a:rPr lang="en-CA" sz="2800" dirty="0"/>
              <a:t>This has 2 Replicates of the previous Cake Bake design, with Block on Replicates.</a:t>
            </a:r>
          </a:p>
          <a:p>
            <a:r>
              <a:rPr lang="en-CA" sz="2800" dirty="0"/>
              <a:t>This will demonstrate the impact that replicates have on the SE Mean and Margin of Error (Interval Half-Width).</a:t>
            </a:r>
          </a:p>
        </p:txBody>
      </p:sp>
      <p:sp>
        <p:nvSpPr>
          <p:cNvPr id="2" name="Title 1">
            <a:extLst>
              <a:ext uri="{FF2B5EF4-FFF2-40B4-BE49-F238E27FC236}">
                <a16:creationId xmlns:a16="http://schemas.microsoft.com/office/drawing/2014/main" id="{D0793CF2-7545-ADE4-69CC-E26045CDCFE7}"/>
              </a:ext>
            </a:extLst>
          </p:cNvPr>
          <p:cNvSpPr>
            <a:spLocks noGrp="1"/>
          </p:cNvSpPr>
          <p:nvPr>
            <p:ph type="title"/>
          </p:nvPr>
        </p:nvSpPr>
        <p:spPr/>
        <p:txBody>
          <a:bodyPr>
            <a:noAutofit/>
          </a:bodyPr>
          <a:lstStyle/>
          <a:p>
            <a:r>
              <a:rPr lang="en-CA" dirty="0"/>
              <a:t>Cake Bake RSM Example 2</a:t>
            </a:r>
            <a:endParaRPr lang="en-US" dirty="0"/>
          </a:p>
        </p:txBody>
      </p:sp>
    </p:spTree>
    <p:extLst>
      <p:ext uri="{BB962C8B-B14F-4D97-AF65-F5344CB8AC3E}">
        <p14:creationId xmlns:p14="http://schemas.microsoft.com/office/powerpoint/2010/main" val="28569789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8F64F5-AE15-BBCC-8B9F-4CADE6D00C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94C1DD0-7093-5F82-9822-C6E54CA2EF3A}"/>
              </a:ext>
            </a:extLst>
          </p:cNvPr>
          <p:cNvSpPr>
            <a:spLocks noGrp="1"/>
          </p:cNvSpPr>
          <p:nvPr>
            <p:ph type="title"/>
          </p:nvPr>
        </p:nvSpPr>
        <p:spPr/>
        <p:txBody>
          <a:bodyPr>
            <a:noAutofit/>
          </a:bodyPr>
          <a:lstStyle/>
          <a:p>
            <a:r>
              <a:rPr lang="en-CA" dirty="0"/>
              <a:t>Cake Bake RSM Example 2</a:t>
            </a:r>
            <a:endParaRPr lang="en-US" dirty="0"/>
          </a:p>
        </p:txBody>
      </p:sp>
      <p:pic>
        <p:nvPicPr>
          <p:cNvPr id="5" name="Picture 4">
            <a:extLst>
              <a:ext uri="{FF2B5EF4-FFF2-40B4-BE49-F238E27FC236}">
                <a16:creationId xmlns:a16="http://schemas.microsoft.com/office/drawing/2014/main" id="{1493F91E-F0F6-C9C6-1133-59DB025A0191}"/>
              </a:ext>
            </a:extLst>
          </p:cNvPr>
          <p:cNvPicPr>
            <a:picLocks noChangeAspect="1"/>
          </p:cNvPicPr>
          <p:nvPr/>
        </p:nvPicPr>
        <p:blipFill>
          <a:blip r:embed="rId3"/>
          <a:stretch>
            <a:fillRect/>
          </a:stretch>
        </p:blipFill>
        <p:spPr>
          <a:xfrm>
            <a:off x="1059858" y="1926622"/>
            <a:ext cx="6392011" cy="3971735"/>
          </a:xfrm>
          <a:prstGeom prst="rect">
            <a:avLst/>
          </a:prstGeom>
        </p:spPr>
      </p:pic>
    </p:spTree>
    <p:extLst>
      <p:ext uri="{BB962C8B-B14F-4D97-AF65-F5344CB8AC3E}">
        <p14:creationId xmlns:p14="http://schemas.microsoft.com/office/powerpoint/2010/main" val="2322107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8C800C-A47F-2105-0FD4-3698802FA7CC}"/>
            </a:ext>
          </a:extLst>
        </p:cNvPr>
        <p:cNvGrpSpPr/>
        <p:nvPr/>
      </p:nvGrpSpPr>
      <p:grpSpPr>
        <a:xfrm>
          <a:off x="0" y="0"/>
          <a:ext cx="0" cy="0"/>
          <a:chOff x="0" y="0"/>
          <a:chExt cx="0" cy="0"/>
        </a:xfrm>
      </p:grpSpPr>
      <p:sp>
        <p:nvSpPr>
          <p:cNvPr id="7" name="Text Placeholder 4">
            <a:extLst>
              <a:ext uri="{FF2B5EF4-FFF2-40B4-BE49-F238E27FC236}">
                <a16:creationId xmlns:a16="http://schemas.microsoft.com/office/drawing/2014/main" id="{50CADD41-FCD6-28F8-C9BC-2C23887E77DC}"/>
              </a:ext>
            </a:extLst>
          </p:cNvPr>
          <p:cNvSpPr>
            <a:spLocks noGrp="1"/>
          </p:cNvSpPr>
          <p:nvPr>
            <p:ph type="body" sz="quarter" idx="10"/>
          </p:nvPr>
        </p:nvSpPr>
        <p:spPr>
          <a:xfrm>
            <a:off x="996694" y="1295400"/>
            <a:ext cx="7690105" cy="3915580"/>
          </a:xfrm>
        </p:spPr>
        <p:txBody>
          <a:bodyPr/>
          <a:lstStyle/>
          <a:p>
            <a:pPr marL="0" indent="0">
              <a:buNone/>
            </a:pPr>
            <a:r>
              <a:rPr lang="en-CA" sz="2800" b="1" dirty="0"/>
              <a:t>SigmaXL &gt; Design of Experiments &gt; Advanced Design of Experiments: Response Surface &gt; Analyze Response Surface Design</a:t>
            </a:r>
          </a:p>
          <a:p>
            <a:pPr marL="0" indent="0">
              <a:buNone/>
            </a:pPr>
            <a:endParaRPr lang="en-CA" sz="2100" dirty="0"/>
          </a:p>
        </p:txBody>
      </p:sp>
      <p:sp>
        <p:nvSpPr>
          <p:cNvPr id="2" name="Title 1">
            <a:extLst>
              <a:ext uri="{FF2B5EF4-FFF2-40B4-BE49-F238E27FC236}">
                <a16:creationId xmlns:a16="http://schemas.microsoft.com/office/drawing/2014/main" id="{A2FA0584-6AF5-E31A-2F97-6D656FB14F42}"/>
              </a:ext>
            </a:extLst>
          </p:cNvPr>
          <p:cNvSpPr>
            <a:spLocks noGrp="1"/>
          </p:cNvSpPr>
          <p:nvPr>
            <p:ph type="title"/>
          </p:nvPr>
        </p:nvSpPr>
        <p:spPr/>
        <p:txBody>
          <a:bodyPr>
            <a:noAutofit/>
          </a:bodyPr>
          <a:lstStyle/>
          <a:p>
            <a:r>
              <a:rPr lang="en-CA" dirty="0"/>
              <a:t>Cake Bake RSM Example 2</a:t>
            </a:r>
            <a:endParaRPr lang="en-US" dirty="0"/>
          </a:p>
        </p:txBody>
      </p:sp>
      <p:pic>
        <p:nvPicPr>
          <p:cNvPr id="6" name="Picture 5">
            <a:extLst>
              <a:ext uri="{FF2B5EF4-FFF2-40B4-BE49-F238E27FC236}">
                <a16:creationId xmlns:a16="http://schemas.microsoft.com/office/drawing/2014/main" id="{762D5047-BEBA-6A08-ED0D-C5B59F45F36D}"/>
              </a:ext>
            </a:extLst>
          </p:cNvPr>
          <p:cNvPicPr>
            <a:picLocks noChangeAspect="1"/>
          </p:cNvPicPr>
          <p:nvPr/>
        </p:nvPicPr>
        <p:blipFill>
          <a:blip r:embed="rId3"/>
          <a:stretch>
            <a:fillRect/>
          </a:stretch>
        </p:blipFill>
        <p:spPr>
          <a:xfrm>
            <a:off x="2419949" y="2660884"/>
            <a:ext cx="4089005" cy="3865655"/>
          </a:xfrm>
          <a:prstGeom prst="rect">
            <a:avLst/>
          </a:prstGeom>
        </p:spPr>
      </p:pic>
    </p:spTree>
    <p:extLst>
      <p:ext uri="{BB962C8B-B14F-4D97-AF65-F5344CB8AC3E}">
        <p14:creationId xmlns:p14="http://schemas.microsoft.com/office/powerpoint/2010/main" val="13582775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F79AD0-E2E2-9719-C1D0-57642DD69C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B7D647-C01D-419A-28DB-00529975A198}"/>
              </a:ext>
            </a:extLst>
          </p:cNvPr>
          <p:cNvSpPr>
            <a:spLocks noGrp="1"/>
          </p:cNvSpPr>
          <p:nvPr>
            <p:ph type="title"/>
          </p:nvPr>
        </p:nvSpPr>
        <p:spPr/>
        <p:txBody>
          <a:bodyPr>
            <a:noAutofit/>
          </a:bodyPr>
          <a:lstStyle/>
          <a:p>
            <a:r>
              <a:rPr lang="en-CA" dirty="0"/>
              <a:t>Cake Bake RSM Example 2</a:t>
            </a:r>
            <a:endParaRPr lang="en-US" dirty="0"/>
          </a:p>
        </p:txBody>
      </p:sp>
      <p:pic>
        <p:nvPicPr>
          <p:cNvPr id="7" name="Picture 6">
            <a:extLst>
              <a:ext uri="{FF2B5EF4-FFF2-40B4-BE49-F238E27FC236}">
                <a16:creationId xmlns:a16="http://schemas.microsoft.com/office/drawing/2014/main" id="{348363B6-5771-A82C-2C23-0B4386DBD109}"/>
              </a:ext>
            </a:extLst>
          </p:cNvPr>
          <p:cNvPicPr>
            <a:picLocks noChangeAspect="1"/>
          </p:cNvPicPr>
          <p:nvPr/>
        </p:nvPicPr>
        <p:blipFill>
          <a:blip r:embed="rId3"/>
          <a:stretch>
            <a:fillRect/>
          </a:stretch>
        </p:blipFill>
        <p:spPr>
          <a:xfrm>
            <a:off x="1118770" y="1813754"/>
            <a:ext cx="6544646" cy="4084602"/>
          </a:xfrm>
          <a:prstGeom prst="rect">
            <a:avLst/>
          </a:prstGeom>
        </p:spPr>
      </p:pic>
    </p:spTree>
    <p:extLst>
      <p:ext uri="{BB962C8B-B14F-4D97-AF65-F5344CB8AC3E}">
        <p14:creationId xmlns:p14="http://schemas.microsoft.com/office/powerpoint/2010/main" val="17588660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03B154-ED03-BA28-C37A-D54206536B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A571DCC-8F85-DD68-0198-617AB22200AD}"/>
              </a:ext>
            </a:extLst>
          </p:cNvPr>
          <p:cNvSpPr>
            <a:spLocks noGrp="1"/>
          </p:cNvSpPr>
          <p:nvPr>
            <p:ph type="title"/>
          </p:nvPr>
        </p:nvSpPr>
        <p:spPr/>
        <p:txBody>
          <a:bodyPr>
            <a:noAutofit/>
          </a:bodyPr>
          <a:lstStyle/>
          <a:p>
            <a:r>
              <a:rPr lang="en-CA" dirty="0"/>
              <a:t>Cake Bake RSM Example 2</a:t>
            </a:r>
            <a:endParaRPr lang="en-US" dirty="0"/>
          </a:p>
        </p:txBody>
      </p:sp>
      <p:pic>
        <p:nvPicPr>
          <p:cNvPr id="6" name="Picture 5">
            <a:extLst>
              <a:ext uri="{FF2B5EF4-FFF2-40B4-BE49-F238E27FC236}">
                <a16:creationId xmlns:a16="http://schemas.microsoft.com/office/drawing/2014/main" id="{47CFCC0F-978B-4BDB-815C-EAFB81B66BCA}"/>
              </a:ext>
            </a:extLst>
          </p:cNvPr>
          <p:cNvPicPr>
            <a:picLocks noChangeAspect="1"/>
          </p:cNvPicPr>
          <p:nvPr/>
        </p:nvPicPr>
        <p:blipFill>
          <a:blip r:embed="rId3"/>
          <a:stretch>
            <a:fillRect/>
          </a:stretch>
        </p:blipFill>
        <p:spPr>
          <a:xfrm>
            <a:off x="1089857" y="1605449"/>
            <a:ext cx="6964286" cy="4171429"/>
          </a:xfrm>
          <a:prstGeom prst="rect">
            <a:avLst/>
          </a:prstGeom>
        </p:spPr>
      </p:pic>
      <p:sp>
        <p:nvSpPr>
          <p:cNvPr id="4" name="TextBox 3">
            <a:extLst>
              <a:ext uri="{FF2B5EF4-FFF2-40B4-BE49-F238E27FC236}">
                <a16:creationId xmlns:a16="http://schemas.microsoft.com/office/drawing/2014/main" id="{735F9C1B-68DC-22C9-6FE8-879473F8EDDD}"/>
              </a:ext>
            </a:extLst>
          </p:cNvPr>
          <p:cNvSpPr txBox="1"/>
          <p:nvPr/>
        </p:nvSpPr>
        <p:spPr>
          <a:xfrm>
            <a:off x="6023067" y="2220752"/>
            <a:ext cx="2846671" cy="646331"/>
          </a:xfrm>
          <a:prstGeom prst="rect">
            <a:avLst/>
          </a:prstGeom>
          <a:noFill/>
          <a:ln w="19050">
            <a:solidFill>
              <a:srgbClr val="FF0000"/>
            </a:solidFill>
          </a:ln>
        </p:spPr>
        <p:txBody>
          <a:bodyPr wrap="square">
            <a:spAutoFit/>
          </a:bodyPr>
          <a:lstStyle/>
          <a:p>
            <a:pPr defTabSz="342900">
              <a:spcAft>
                <a:spcPts val="750"/>
              </a:spcAft>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Refit with Blocks removed.</a:t>
            </a:r>
          </a:p>
        </p:txBody>
      </p:sp>
    </p:spTree>
    <p:extLst>
      <p:ext uri="{BB962C8B-B14F-4D97-AF65-F5344CB8AC3E}">
        <p14:creationId xmlns:p14="http://schemas.microsoft.com/office/powerpoint/2010/main" val="10876067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7E05DD-3E51-133A-DFDA-703770164B46}"/>
            </a:ext>
          </a:extLst>
        </p:cNvPr>
        <p:cNvGrpSpPr/>
        <p:nvPr/>
      </p:nvGrpSpPr>
      <p:grpSpPr>
        <a:xfrm>
          <a:off x="0" y="0"/>
          <a:ext cx="0" cy="0"/>
          <a:chOff x="0" y="0"/>
          <a:chExt cx="0" cy="0"/>
        </a:xfrm>
      </p:grpSpPr>
      <p:sp>
        <p:nvSpPr>
          <p:cNvPr id="7" name="Text Placeholder 4">
            <a:extLst>
              <a:ext uri="{FF2B5EF4-FFF2-40B4-BE49-F238E27FC236}">
                <a16:creationId xmlns:a16="http://schemas.microsoft.com/office/drawing/2014/main" id="{41F13D80-8877-0E13-0BBB-A7733B612C1E}"/>
              </a:ext>
            </a:extLst>
          </p:cNvPr>
          <p:cNvSpPr>
            <a:spLocks noGrp="1"/>
          </p:cNvSpPr>
          <p:nvPr>
            <p:ph type="body" sz="quarter" idx="10"/>
          </p:nvPr>
        </p:nvSpPr>
        <p:spPr>
          <a:xfrm>
            <a:off x="955547" y="1295400"/>
            <a:ext cx="7690105" cy="3915580"/>
          </a:xfrm>
        </p:spPr>
        <p:txBody>
          <a:bodyPr/>
          <a:lstStyle/>
          <a:p>
            <a:r>
              <a:rPr lang="en-CA" sz="2800" dirty="0"/>
              <a:t>Scroll to the Predicted Response Calculator.  Enter the center point values Time = 30 and Temp = 375.  This gives a Predicted Response for Taste = 6.48 with a Standard Error = 0.08 and 95% CI = 6.31 to 6.66. </a:t>
            </a:r>
          </a:p>
          <a:p>
            <a:r>
              <a:rPr lang="en-CA" sz="2800" dirty="0"/>
              <a:t>The Margin of Error (Interval Half-Width) is 6.66 – 6.48 = 0.18.  This is a dramatic reduction from the previous value of 0.42 and is an acceptable interval for the 1-7 taste score.</a:t>
            </a:r>
          </a:p>
        </p:txBody>
      </p:sp>
      <p:sp>
        <p:nvSpPr>
          <p:cNvPr id="2" name="Title 1">
            <a:extLst>
              <a:ext uri="{FF2B5EF4-FFF2-40B4-BE49-F238E27FC236}">
                <a16:creationId xmlns:a16="http://schemas.microsoft.com/office/drawing/2014/main" id="{F7434702-A302-6B90-0B38-DD6BC4D1E582}"/>
              </a:ext>
            </a:extLst>
          </p:cNvPr>
          <p:cNvSpPr>
            <a:spLocks noGrp="1"/>
          </p:cNvSpPr>
          <p:nvPr>
            <p:ph type="title"/>
          </p:nvPr>
        </p:nvSpPr>
        <p:spPr/>
        <p:txBody>
          <a:bodyPr>
            <a:noAutofit/>
          </a:bodyPr>
          <a:lstStyle/>
          <a:p>
            <a:r>
              <a:rPr lang="en-CA" dirty="0"/>
              <a:t>Cake Bake RSM Example 2</a:t>
            </a:r>
            <a:endParaRPr lang="en-US" dirty="0"/>
          </a:p>
        </p:txBody>
      </p:sp>
      <p:pic>
        <p:nvPicPr>
          <p:cNvPr id="5" name="Picture 4">
            <a:extLst>
              <a:ext uri="{FF2B5EF4-FFF2-40B4-BE49-F238E27FC236}">
                <a16:creationId xmlns:a16="http://schemas.microsoft.com/office/drawing/2014/main" id="{AFCC4CD4-A57A-2E5A-BBEC-633619F12ECD}"/>
              </a:ext>
            </a:extLst>
          </p:cNvPr>
          <p:cNvPicPr>
            <a:picLocks noChangeAspect="1"/>
          </p:cNvPicPr>
          <p:nvPr/>
        </p:nvPicPr>
        <p:blipFill>
          <a:blip r:embed="rId3"/>
          <a:stretch>
            <a:fillRect/>
          </a:stretch>
        </p:blipFill>
        <p:spPr>
          <a:xfrm>
            <a:off x="948916" y="5364979"/>
            <a:ext cx="7696736" cy="632698"/>
          </a:xfrm>
          <a:prstGeom prst="rect">
            <a:avLst/>
          </a:prstGeom>
        </p:spPr>
      </p:pic>
    </p:spTree>
    <p:extLst>
      <p:ext uri="{BB962C8B-B14F-4D97-AF65-F5344CB8AC3E}">
        <p14:creationId xmlns:p14="http://schemas.microsoft.com/office/powerpoint/2010/main" val="33555017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2E8904-34DD-BAF9-0EDB-71FA2AF1CEA5}"/>
            </a:ext>
          </a:extLst>
        </p:cNvPr>
        <p:cNvGrpSpPr/>
        <p:nvPr/>
      </p:nvGrpSpPr>
      <p:grpSpPr>
        <a:xfrm>
          <a:off x="0" y="0"/>
          <a:ext cx="0" cy="0"/>
          <a:chOff x="0" y="0"/>
          <a:chExt cx="0" cy="0"/>
        </a:xfrm>
      </p:grpSpPr>
      <p:sp>
        <p:nvSpPr>
          <p:cNvPr id="7" name="Text Placeholder 4">
            <a:extLst>
              <a:ext uri="{FF2B5EF4-FFF2-40B4-BE49-F238E27FC236}">
                <a16:creationId xmlns:a16="http://schemas.microsoft.com/office/drawing/2014/main" id="{D257D98A-C105-BCDA-69C2-EE2D1D915E0D}"/>
              </a:ext>
            </a:extLst>
          </p:cNvPr>
          <p:cNvSpPr>
            <a:spLocks noGrp="1"/>
          </p:cNvSpPr>
          <p:nvPr>
            <p:ph type="body" sz="quarter" idx="10"/>
          </p:nvPr>
        </p:nvSpPr>
        <p:spPr/>
        <p:txBody>
          <a:bodyPr/>
          <a:lstStyle/>
          <a:p>
            <a:r>
              <a:rPr lang="en-CA" sz="2800" dirty="0"/>
              <a:t>Hover the mouse cursor on the FDS plot to obtain values for any fraction of design space. </a:t>
            </a:r>
          </a:p>
          <a:p>
            <a:r>
              <a:rPr lang="en-CA" sz="2800" dirty="0"/>
              <a:t>Smaller is better and flatter is better, over the majority of the design space.</a:t>
            </a:r>
          </a:p>
        </p:txBody>
      </p:sp>
      <p:sp>
        <p:nvSpPr>
          <p:cNvPr id="2" name="Title 1">
            <a:extLst>
              <a:ext uri="{FF2B5EF4-FFF2-40B4-BE49-F238E27FC236}">
                <a16:creationId xmlns:a16="http://schemas.microsoft.com/office/drawing/2014/main" id="{24B64D6B-FE53-EA15-0900-CCA5E34775A1}"/>
              </a:ext>
            </a:extLst>
          </p:cNvPr>
          <p:cNvSpPr>
            <a:spLocks noGrp="1"/>
          </p:cNvSpPr>
          <p:nvPr>
            <p:ph type="title"/>
          </p:nvPr>
        </p:nvSpPr>
        <p:spPr/>
        <p:txBody>
          <a:bodyPr>
            <a:noAutofit/>
          </a:bodyPr>
          <a:lstStyle/>
          <a:p>
            <a:r>
              <a:rPr lang="en-CA" dirty="0"/>
              <a:t>Cake Bake RSM Example 2</a:t>
            </a:r>
            <a:endParaRPr lang="en-US" dirty="0"/>
          </a:p>
        </p:txBody>
      </p:sp>
      <p:pic>
        <p:nvPicPr>
          <p:cNvPr id="5" name="Picture 4">
            <a:extLst>
              <a:ext uri="{FF2B5EF4-FFF2-40B4-BE49-F238E27FC236}">
                <a16:creationId xmlns:a16="http://schemas.microsoft.com/office/drawing/2014/main" id="{5E914B79-960C-F8BA-C83D-C3812CC77047}"/>
              </a:ext>
            </a:extLst>
          </p:cNvPr>
          <p:cNvPicPr>
            <a:picLocks noChangeAspect="1"/>
          </p:cNvPicPr>
          <p:nvPr/>
        </p:nvPicPr>
        <p:blipFill>
          <a:blip r:embed="rId3"/>
          <a:stretch>
            <a:fillRect/>
          </a:stretch>
        </p:blipFill>
        <p:spPr>
          <a:xfrm>
            <a:off x="1393897" y="3768733"/>
            <a:ext cx="6530339" cy="1988081"/>
          </a:xfrm>
          <a:prstGeom prst="rect">
            <a:avLst/>
          </a:prstGeom>
        </p:spPr>
      </p:pic>
    </p:spTree>
    <p:extLst>
      <p:ext uri="{BB962C8B-B14F-4D97-AF65-F5344CB8AC3E}">
        <p14:creationId xmlns:p14="http://schemas.microsoft.com/office/powerpoint/2010/main" val="1446865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EB3370-4550-7469-935F-71F6FD0DD84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2A7626B-3698-AD6E-6364-77263FA2F9AC}"/>
              </a:ext>
            </a:extLst>
          </p:cNvPr>
          <p:cNvSpPr>
            <a:spLocks noGrp="1"/>
          </p:cNvSpPr>
          <p:nvPr>
            <p:ph type="title"/>
          </p:nvPr>
        </p:nvSpPr>
        <p:spPr>
          <a:xfrm>
            <a:off x="457200" y="245610"/>
            <a:ext cx="8229600" cy="1143000"/>
          </a:xfrm>
          <a:prstGeom prst="rect">
            <a:avLst/>
          </a:prstGeom>
        </p:spPr>
        <p:txBody>
          <a:bodyPr/>
          <a:lstStyle/>
          <a:p>
            <a:r>
              <a:rPr lang="en-US" dirty="0"/>
              <a:t>Agenda</a:t>
            </a:r>
          </a:p>
        </p:txBody>
      </p:sp>
      <p:sp>
        <p:nvSpPr>
          <p:cNvPr id="5" name="Text Placeholder 4">
            <a:extLst>
              <a:ext uri="{FF2B5EF4-FFF2-40B4-BE49-F238E27FC236}">
                <a16:creationId xmlns:a16="http://schemas.microsoft.com/office/drawing/2014/main" id="{75C26C97-A11D-BE09-EA9E-0789E163B897}"/>
              </a:ext>
            </a:extLst>
          </p:cNvPr>
          <p:cNvSpPr>
            <a:spLocks noGrp="1"/>
          </p:cNvSpPr>
          <p:nvPr>
            <p:ph type="body" sz="quarter" idx="10"/>
          </p:nvPr>
        </p:nvSpPr>
        <p:spPr>
          <a:xfrm>
            <a:off x="457200" y="975249"/>
            <a:ext cx="7896225" cy="3915580"/>
          </a:xfrm>
        </p:spPr>
        <p:txBody>
          <a:bodyPr/>
          <a:lstStyle/>
          <a:p>
            <a:r>
              <a:rPr lang="en-US" sz="2800" dirty="0"/>
              <a:t>Optimal Designs: Comparison to Factorial Designs</a:t>
            </a:r>
          </a:p>
          <a:p>
            <a:r>
              <a:rPr lang="en-US" sz="2800" dirty="0"/>
              <a:t>Optimal Designs: Comparison to Central Composite RSM Designs</a:t>
            </a:r>
          </a:p>
          <a:p>
            <a:r>
              <a:rPr lang="en-CA" sz="2800" dirty="0"/>
              <a:t>Summary: When to Use Optimal Designs</a:t>
            </a:r>
          </a:p>
          <a:p>
            <a:r>
              <a:rPr lang="en-CA" sz="2800" dirty="0"/>
              <a:t>D-Optimal Designs</a:t>
            </a:r>
          </a:p>
          <a:p>
            <a:r>
              <a:rPr lang="en-CA" sz="2800" dirty="0"/>
              <a:t>I-Optimal Designs</a:t>
            </a:r>
          </a:p>
          <a:p>
            <a:r>
              <a:rPr lang="en-CA" sz="2800" dirty="0"/>
              <a:t>A-Optimal Designs</a:t>
            </a:r>
          </a:p>
          <a:p>
            <a:r>
              <a:rPr lang="en-US" sz="2800" dirty="0"/>
              <a:t>Fraction of Design Space (FDS) Plot</a:t>
            </a:r>
          </a:p>
          <a:p>
            <a:r>
              <a:rPr lang="en-US" sz="2800" dirty="0"/>
              <a:t>Optimal Design Diagnostic Metrics</a:t>
            </a:r>
          </a:p>
          <a:p>
            <a:r>
              <a:rPr lang="en-US" sz="2800" dirty="0"/>
              <a:t>Optimal Design SE/VIF Metrics</a:t>
            </a:r>
          </a:p>
          <a:p>
            <a:r>
              <a:rPr lang="en-US" sz="2800" dirty="0"/>
              <a:t>Summary: Selecting an Optimal Design Type</a:t>
            </a:r>
          </a:p>
          <a:p>
            <a:endParaRPr lang="en-US" dirty="0"/>
          </a:p>
        </p:txBody>
      </p:sp>
    </p:spTree>
    <p:extLst>
      <p:ext uri="{BB962C8B-B14F-4D97-AF65-F5344CB8AC3E}">
        <p14:creationId xmlns:p14="http://schemas.microsoft.com/office/powerpoint/2010/main" val="1403063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A17DAE-838D-1042-2FF2-8976DDCDEA38}"/>
            </a:ext>
          </a:extLst>
        </p:cNvPr>
        <p:cNvGrpSpPr/>
        <p:nvPr/>
      </p:nvGrpSpPr>
      <p:grpSpPr>
        <a:xfrm>
          <a:off x="0" y="0"/>
          <a:ext cx="0" cy="0"/>
          <a:chOff x="0" y="0"/>
          <a:chExt cx="0" cy="0"/>
        </a:xfrm>
      </p:grpSpPr>
      <p:sp>
        <p:nvSpPr>
          <p:cNvPr id="7" name="Text Placeholder 4">
            <a:extLst>
              <a:ext uri="{FF2B5EF4-FFF2-40B4-BE49-F238E27FC236}">
                <a16:creationId xmlns:a16="http://schemas.microsoft.com/office/drawing/2014/main" id="{1D959BF8-6BB4-28F4-340A-093074959F0C}"/>
              </a:ext>
            </a:extLst>
          </p:cNvPr>
          <p:cNvSpPr>
            <a:spLocks noGrp="1"/>
          </p:cNvSpPr>
          <p:nvPr>
            <p:ph type="body" sz="quarter" idx="10"/>
          </p:nvPr>
        </p:nvSpPr>
        <p:spPr/>
        <p:txBody>
          <a:bodyPr/>
          <a:lstStyle/>
          <a:p>
            <a:r>
              <a:rPr lang="en-CA" sz="2800" dirty="0"/>
              <a:t>The FDS Summary Statistics complement the FDS Plot.</a:t>
            </a:r>
          </a:p>
          <a:p>
            <a:r>
              <a:rPr lang="en-CA" sz="2800" dirty="0"/>
              <a:t>Looking at the 95th Percentile (i.e., 95% of the design space), we see that the SE Mean can be as large as .55 and the Margin of Error (Interval Half-Width) as large as 1.2.</a:t>
            </a:r>
          </a:p>
        </p:txBody>
      </p:sp>
      <p:sp>
        <p:nvSpPr>
          <p:cNvPr id="2" name="Title 1">
            <a:extLst>
              <a:ext uri="{FF2B5EF4-FFF2-40B4-BE49-F238E27FC236}">
                <a16:creationId xmlns:a16="http://schemas.microsoft.com/office/drawing/2014/main" id="{CC8ECA42-E55B-7985-005A-D33A1ED6AF64}"/>
              </a:ext>
            </a:extLst>
          </p:cNvPr>
          <p:cNvSpPr>
            <a:spLocks noGrp="1"/>
          </p:cNvSpPr>
          <p:nvPr>
            <p:ph type="title"/>
          </p:nvPr>
        </p:nvSpPr>
        <p:spPr/>
        <p:txBody>
          <a:bodyPr>
            <a:noAutofit/>
          </a:bodyPr>
          <a:lstStyle/>
          <a:p>
            <a:r>
              <a:rPr lang="en-CA" dirty="0"/>
              <a:t>Cake Bake RSM Example 2</a:t>
            </a:r>
            <a:endParaRPr lang="en-US" dirty="0"/>
          </a:p>
        </p:txBody>
      </p:sp>
      <p:pic>
        <p:nvPicPr>
          <p:cNvPr id="6" name="Picture 5">
            <a:extLst>
              <a:ext uri="{FF2B5EF4-FFF2-40B4-BE49-F238E27FC236}">
                <a16:creationId xmlns:a16="http://schemas.microsoft.com/office/drawing/2014/main" id="{698F0E65-7D76-2CB1-24E3-B4D1F9EE90FF}"/>
              </a:ext>
            </a:extLst>
          </p:cNvPr>
          <p:cNvPicPr>
            <a:picLocks noChangeAspect="1"/>
          </p:cNvPicPr>
          <p:nvPr/>
        </p:nvPicPr>
        <p:blipFill>
          <a:blip r:embed="rId3"/>
          <a:stretch>
            <a:fillRect/>
          </a:stretch>
        </p:blipFill>
        <p:spPr>
          <a:xfrm>
            <a:off x="1204186" y="4426322"/>
            <a:ext cx="3407143" cy="1642857"/>
          </a:xfrm>
          <a:prstGeom prst="rect">
            <a:avLst/>
          </a:prstGeom>
        </p:spPr>
      </p:pic>
      <p:pic>
        <p:nvPicPr>
          <p:cNvPr id="9" name="Picture 8">
            <a:extLst>
              <a:ext uri="{FF2B5EF4-FFF2-40B4-BE49-F238E27FC236}">
                <a16:creationId xmlns:a16="http://schemas.microsoft.com/office/drawing/2014/main" id="{74F0D036-9462-1B63-991C-C8A46E99E09F}"/>
              </a:ext>
            </a:extLst>
          </p:cNvPr>
          <p:cNvPicPr>
            <a:picLocks noChangeAspect="1"/>
          </p:cNvPicPr>
          <p:nvPr/>
        </p:nvPicPr>
        <p:blipFill>
          <a:blip r:embed="rId4"/>
          <a:stretch>
            <a:fillRect/>
          </a:stretch>
        </p:blipFill>
        <p:spPr>
          <a:xfrm>
            <a:off x="4835903" y="4426322"/>
            <a:ext cx="3378572" cy="1607143"/>
          </a:xfrm>
          <a:prstGeom prst="rect">
            <a:avLst/>
          </a:prstGeom>
        </p:spPr>
      </p:pic>
    </p:spTree>
    <p:extLst>
      <p:ext uri="{BB962C8B-B14F-4D97-AF65-F5344CB8AC3E}">
        <p14:creationId xmlns:p14="http://schemas.microsoft.com/office/powerpoint/2010/main" val="315381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A59126-7A7B-112B-88F7-562B09B50DCA}"/>
            </a:ext>
          </a:extLst>
        </p:cNvPr>
        <p:cNvGrpSpPr/>
        <p:nvPr/>
      </p:nvGrpSpPr>
      <p:grpSpPr>
        <a:xfrm>
          <a:off x="0" y="0"/>
          <a:ext cx="0" cy="0"/>
          <a:chOff x="0" y="0"/>
          <a:chExt cx="0" cy="0"/>
        </a:xfrm>
      </p:grpSpPr>
      <p:sp>
        <p:nvSpPr>
          <p:cNvPr id="7" name="Text Placeholder 4">
            <a:extLst>
              <a:ext uri="{FF2B5EF4-FFF2-40B4-BE49-F238E27FC236}">
                <a16:creationId xmlns:a16="http://schemas.microsoft.com/office/drawing/2014/main" id="{C12E2960-9BD9-A74F-61A3-DB21E05E2C1F}"/>
              </a:ext>
            </a:extLst>
          </p:cNvPr>
          <p:cNvSpPr>
            <a:spLocks noGrp="1"/>
          </p:cNvSpPr>
          <p:nvPr>
            <p:ph type="body" sz="quarter" idx="10"/>
          </p:nvPr>
        </p:nvSpPr>
        <p:spPr/>
        <p:txBody>
          <a:bodyPr/>
          <a:lstStyle/>
          <a:p>
            <a:r>
              <a:rPr lang="en-CA" sz="2800" dirty="0"/>
              <a:t>To obtain units of Taste Score, we multiply by the model standard deviation: SE Mean = 0.55*0.19 = 0.1 and Half-Width = 1.2*0.19 = 0.23. </a:t>
            </a:r>
          </a:p>
          <a:p>
            <a:r>
              <a:rPr lang="en-CA" sz="2800" dirty="0"/>
              <a:t>As noted, this is an acceptable margin of error for the 1-7 taste score.</a:t>
            </a:r>
          </a:p>
          <a:p>
            <a:r>
              <a:rPr lang="en-CA" sz="2800" dirty="0"/>
              <a:t>The FDS Plot for Example 2 included Blocks so could be redone without Blocks, but we will not do so here.</a:t>
            </a:r>
          </a:p>
          <a:p>
            <a:endParaRPr lang="en-CA" dirty="0"/>
          </a:p>
        </p:txBody>
      </p:sp>
      <p:sp>
        <p:nvSpPr>
          <p:cNvPr id="2" name="Title 1">
            <a:extLst>
              <a:ext uri="{FF2B5EF4-FFF2-40B4-BE49-F238E27FC236}">
                <a16:creationId xmlns:a16="http://schemas.microsoft.com/office/drawing/2014/main" id="{70F6BF4D-F61A-B6D7-5A00-EB809D9126F9}"/>
              </a:ext>
            </a:extLst>
          </p:cNvPr>
          <p:cNvSpPr>
            <a:spLocks noGrp="1"/>
          </p:cNvSpPr>
          <p:nvPr>
            <p:ph type="title"/>
          </p:nvPr>
        </p:nvSpPr>
        <p:spPr/>
        <p:txBody>
          <a:bodyPr>
            <a:noAutofit/>
          </a:bodyPr>
          <a:lstStyle/>
          <a:p>
            <a:r>
              <a:rPr lang="en-CA" dirty="0"/>
              <a:t>Cake Bake RSM Example 2</a:t>
            </a:r>
            <a:endParaRPr lang="en-US" dirty="0"/>
          </a:p>
        </p:txBody>
      </p:sp>
    </p:spTree>
    <p:extLst>
      <p:ext uri="{BB962C8B-B14F-4D97-AF65-F5344CB8AC3E}">
        <p14:creationId xmlns:p14="http://schemas.microsoft.com/office/powerpoint/2010/main" val="10709775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D13168-FCAB-24DD-41DB-09010D854E62}"/>
            </a:ext>
          </a:extLst>
        </p:cNvPr>
        <p:cNvGrpSpPr/>
        <p:nvPr/>
      </p:nvGrpSpPr>
      <p:grpSpPr>
        <a:xfrm>
          <a:off x="0" y="0"/>
          <a:ext cx="0" cy="0"/>
          <a:chOff x="0" y="0"/>
          <a:chExt cx="0" cy="0"/>
        </a:xfrm>
      </p:grpSpPr>
      <p:sp>
        <p:nvSpPr>
          <p:cNvPr id="7" name="Text Placeholder 4">
            <a:extLst>
              <a:ext uri="{FF2B5EF4-FFF2-40B4-BE49-F238E27FC236}">
                <a16:creationId xmlns:a16="http://schemas.microsoft.com/office/drawing/2014/main" id="{9DC9DBD6-9ABE-A41E-BBF1-71D7FDE1749B}"/>
              </a:ext>
            </a:extLst>
          </p:cNvPr>
          <p:cNvSpPr>
            <a:spLocks noGrp="1"/>
          </p:cNvSpPr>
          <p:nvPr>
            <p:ph type="body" sz="quarter" idx="10"/>
          </p:nvPr>
        </p:nvSpPr>
        <p:spPr/>
        <p:txBody>
          <a:bodyPr/>
          <a:lstStyle/>
          <a:p>
            <a:pPr marL="0" indent="0">
              <a:buNone/>
            </a:pPr>
            <a:r>
              <a:rPr lang="en-CA" sz="2800" b="1" dirty="0"/>
              <a:t>SigmaXL &gt; Design of Experiments &gt; Advanced Design of Experiments: Overlay FDS Plots</a:t>
            </a:r>
          </a:p>
          <a:p>
            <a:pPr marL="0" indent="0">
              <a:buNone/>
            </a:pPr>
            <a:endParaRPr lang="en-CA" sz="2100" dirty="0"/>
          </a:p>
        </p:txBody>
      </p:sp>
      <p:sp>
        <p:nvSpPr>
          <p:cNvPr id="2" name="Title 1">
            <a:extLst>
              <a:ext uri="{FF2B5EF4-FFF2-40B4-BE49-F238E27FC236}">
                <a16:creationId xmlns:a16="http://schemas.microsoft.com/office/drawing/2014/main" id="{3398B8AB-5274-75E5-4D9D-13F47976BD03}"/>
              </a:ext>
            </a:extLst>
          </p:cNvPr>
          <p:cNvSpPr>
            <a:spLocks noGrp="1"/>
          </p:cNvSpPr>
          <p:nvPr>
            <p:ph type="title"/>
          </p:nvPr>
        </p:nvSpPr>
        <p:spPr/>
        <p:txBody>
          <a:bodyPr>
            <a:noAutofit/>
          </a:bodyPr>
          <a:lstStyle/>
          <a:p>
            <a:r>
              <a:rPr lang="en-CA" dirty="0"/>
              <a:t>Cake Bake FDS Overlay Plots</a:t>
            </a:r>
            <a:endParaRPr lang="en-US" dirty="0"/>
          </a:p>
        </p:txBody>
      </p:sp>
      <p:pic>
        <p:nvPicPr>
          <p:cNvPr id="6" name="Picture 5">
            <a:extLst>
              <a:ext uri="{FF2B5EF4-FFF2-40B4-BE49-F238E27FC236}">
                <a16:creationId xmlns:a16="http://schemas.microsoft.com/office/drawing/2014/main" id="{BF2003DC-8F7C-4D91-7ADF-A70D953326A5}"/>
              </a:ext>
            </a:extLst>
          </p:cNvPr>
          <p:cNvPicPr>
            <a:picLocks noChangeAspect="1"/>
          </p:cNvPicPr>
          <p:nvPr/>
        </p:nvPicPr>
        <p:blipFill>
          <a:blip r:embed="rId3"/>
          <a:stretch>
            <a:fillRect/>
          </a:stretch>
        </p:blipFill>
        <p:spPr>
          <a:xfrm>
            <a:off x="1598173" y="3400657"/>
            <a:ext cx="6107143" cy="1857143"/>
          </a:xfrm>
          <a:prstGeom prst="rect">
            <a:avLst/>
          </a:prstGeom>
        </p:spPr>
      </p:pic>
    </p:spTree>
    <p:extLst>
      <p:ext uri="{BB962C8B-B14F-4D97-AF65-F5344CB8AC3E}">
        <p14:creationId xmlns:p14="http://schemas.microsoft.com/office/powerpoint/2010/main" val="5011003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5B099D-F710-B8F0-6111-95572AE901F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99E0BB4-A410-74F4-9AB1-935AA023DF51}"/>
              </a:ext>
            </a:extLst>
          </p:cNvPr>
          <p:cNvSpPr>
            <a:spLocks noGrp="1"/>
          </p:cNvSpPr>
          <p:nvPr>
            <p:ph type="title"/>
          </p:nvPr>
        </p:nvSpPr>
        <p:spPr/>
        <p:txBody>
          <a:bodyPr>
            <a:noAutofit/>
          </a:bodyPr>
          <a:lstStyle/>
          <a:p>
            <a:r>
              <a:rPr lang="en-CA" dirty="0"/>
              <a:t>Cake Bake FDS Overlay Plots</a:t>
            </a:r>
            <a:endParaRPr lang="en-US" dirty="0"/>
          </a:p>
        </p:txBody>
      </p:sp>
      <p:sp>
        <p:nvSpPr>
          <p:cNvPr id="11" name="TextBox 10">
            <a:extLst>
              <a:ext uri="{FF2B5EF4-FFF2-40B4-BE49-F238E27FC236}">
                <a16:creationId xmlns:a16="http://schemas.microsoft.com/office/drawing/2014/main" id="{3B1CBB9F-47B4-6E84-8F0B-E4C44EB293C6}"/>
              </a:ext>
            </a:extLst>
          </p:cNvPr>
          <p:cNvSpPr txBox="1"/>
          <p:nvPr/>
        </p:nvSpPr>
        <p:spPr>
          <a:xfrm>
            <a:off x="3214523" y="4713424"/>
            <a:ext cx="3641261" cy="1200329"/>
          </a:xfrm>
          <a:prstGeom prst="rect">
            <a:avLst/>
          </a:prstGeom>
          <a:noFill/>
          <a:ln w="19050">
            <a:solidFill>
              <a:srgbClr val="FF0000"/>
            </a:solidFill>
          </a:ln>
        </p:spPr>
        <p:txBody>
          <a:bodyPr wrap="square">
            <a:spAutoFit/>
          </a:bodyPr>
          <a:lstStyle/>
          <a:p>
            <a:pPr defTabSz="342900">
              <a:spcAft>
                <a:spcPts val="750"/>
              </a:spcAft>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Here we can see a dramatic reduction in SE Mean and Margin of Error from the 2 Replicates vs 1 Replicate design!</a:t>
            </a:r>
          </a:p>
        </p:txBody>
      </p:sp>
      <p:pic>
        <p:nvPicPr>
          <p:cNvPr id="15" name="Picture 14">
            <a:extLst>
              <a:ext uri="{FF2B5EF4-FFF2-40B4-BE49-F238E27FC236}">
                <a16:creationId xmlns:a16="http://schemas.microsoft.com/office/drawing/2014/main" id="{E80783C4-6721-A1F6-B3DA-CD783A6D1B68}"/>
              </a:ext>
            </a:extLst>
          </p:cNvPr>
          <p:cNvPicPr>
            <a:picLocks noChangeAspect="1"/>
          </p:cNvPicPr>
          <p:nvPr/>
        </p:nvPicPr>
        <p:blipFill>
          <a:blip r:embed="rId3"/>
          <a:stretch>
            <a:fillRect/>
          </a:stretch>
        </p:blipFill>
        <p:spPr>
          <a:xfrm>
            <a:off x="1084001" y="2014917"/>
            <a:ext cx="7902306" cy="2382976"/>
          </a:xfrm>
          <a:prstGeom prst="rect">
            <a:avLst/>
          </a:prstGeom>
        </p:spPr>
      </p:pic>
    </p:spTree>
    <p:extLst>
      <p:ext uri="{BB962C8B-B14F-4D97-AF65-F5344CB8AC3E}">
        <p14:creationId xmlns:p14="http://schemas.microsoft.com/office/powerpoint/2010/main" val="37062142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22D64A-7EA9-44CC-AEF9-1D86D04E69B7}"/>
            </a:ext>
          </a:extLst>
        </p:cNvPr>
        <p:cNvGrpSpPr/>
        <p:nvPr/>
      </p:nvGrpSpPr>
      <p:grpSpPr>
        <a:xfrm>
          <a:off x="0" y="0"/>
          <a:ext cx="0" cy="0"/>
          <a:chOff x="0" y="0"/>
          <a:chExt cx="0" cy="0"/>
        </a:xfrm>
      </p:grpSpPr>
      <p:sp>
        <p:nvSpPr>
          <p:cNvPr id="7" name="Text Placeholder 4">
            <a:extLst>
              <a:ext uri="{FF2B5EF4-FFF2-40B4-BE49-F238E27FC236}">
                <a16:creationId xmlns:a16="http://schemas.microsoft.com/office/drawing/2014/main" id="{84A49616-1F53-BD69-64E6-91B857C56ED6}"/>
              </a:ext>
            </a:extLst>
          </p:cNvPr>
          <p:cNvSpPr>
            <a:spLocks noGrp="1"/>
          </p:cNvSpPr>
          <p:nvPr>
            <p:ph type="body" sz="quarter" idx="10"/>
          </p:nvPr>
        </p:nvSpPr>
        <p:spPr/>
        <p:txBody>
          <a:bodyPr/>
          <a:lstStyle/>
          <a:p>
            <a:pPr marL="0" indent="0">
              <a:buNone/>
            </a:pPr>
            <a:r>
              <a:rPr lang="en-CA" sz="2800" b="1" dirty="0"/>
              <a:t>SigmaXL &gt; Design of Experiments &gt; Advanced Design of Experiments: Response Surface &gt; Response Surface Designs</a:t>
            </a:r>
          </a:p>
          <a:p>
            <a:endParaRPr lang="en-CA" dirty="0"/>
          </a:p>
        </p:txBody>
      </p:sp>
      <p:sp>
        <p:nvSpPr>
          <p:cNvPr id="2" name="Title 1">
            <a:extLst>
              <a:ext uri="{FF2B5EF4-FFF2-40B4-BE49-F238E27FC236}">
                <a16:creationId xmlns:a16="http://schemas.microsoft.com/office/drawing/2014/main" id="{E098D835-388D-4D4A-4093-9BC10668ABE3}"/>
              </a:ext>
            </a:extLst>
          </p:cNvPr>
          <p:cNvSpPr>
            <a:spLocks noGrp="1"/>
          </p:cNvSpPr>
          <p:nvPr>
            <p:ph type="title"/>
          </p:nvPr>
        </p:nvSpPr>
        <p:spPr>
          <a:xfrm>
            <a:off x="628650" y="102863"/>
            <a:ext cx="7886700" cy="1325563"/>
          </a:xfrm>
        </p:spPr>
        <p:txBody>
          <a:bodyPr>
            <a:noAutofit/>
          </a:bodyPr>
          <a:lstStyle/>
          <a:p>
            <a:r>
              <a:rPr lang="en-CA" sz="4400" dirty="0"/>
              <a:t>CCD Rotatable vs CCD Face Centered vs Box-Behnken</a:t>
            </a:r>
            <a:endParaRPr lang="en-US" sz="4400" dirty="0"/>
          </a:p>
        </p:txBody>
      </p:sp>
      <p:sp>
        <p:nvSpPr>
          <p:cNvPr id="6" name="TextBox 5">
            <a:extLst>
              <a:ext uri="{FF2B5EF4-FFF2-40B4-BE49-F238E27FC236}">
                <a16:creationId xmlns:a16="http://schemas.microsoft.com/office/drawing/2014/main" id="{F7343262-1154-9629-DED1-D845FD9E4250}"/>
              </a:ext>
            </a:extLst>
          </p:cNvPr>
          <p:cNvSpPr txBox="1"/>
          <p:nvPr/>
        </p:nvSpPr>
        <p:spPr>
          <a:xfrm>
            <a:off x="773518" y="2996028"/>
            <a:ext cx="3298834" cy="2544286"/>
          </a:xfrm>
          <a:prstGeom prst="rect">
            <a:avLst/>
          </a:prstGeom>
          <a:noFill/>
          <a:ln w="19050">
            <a:solidFill>
              <a:srgbClr val="FF0000"/>
            </a:solidFill>
          </a:ln>
        </p:spPr>
        <p:txBody>
          <a:bodyPr wrap="square">
            <a:spAutoFit/>
          </a:bodyPr>
          <a:lstStyle/>
          <a:p>
            <a:pPr defTabSz="342900">
              <a:spcAft>
                <a:spcPts val="750"/>
              </a:spcAft>
              <a:tabLst>
                <a:tab pos="171450" algn="l"/>
              </a:tabLst>
            </a:pPr>
            <a:r>
              <a:rPr lang="en-US" sz="1800" b="1" dirty="0">
                <a:solidFill>
                  <a:srgbClr val="000000"/>
                </a:solidFill>
                <a:latin typeface="Arial" panose="020B0604020202020204" pitchFamily="34" charset="0"/>
                <a:ea typeface="Times New Roman" panose="02020603050405020304" pitchFamily="18" charset="0"/>
                <a:cs typeface="Arial" panose="020B0604020202020204" pitchFamily="34" charset="0"/>
              </a:rPr>
              <a:t>Central Composite Design (CCD) Rotatable</a:t>
            </a: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Three Factors</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16 Run </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2 Center Points</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Alpha = 1.682</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1 Replicate</a:t>
            </a:r>
          </a:p>
        </p:txBody>
      </p:sp>
      <p:pic>
        <p:nvPicPr>
          <p:cNvPr id="9" name="Picture 8">
            <a:extLst>
              <a:ext uri="{FF2B5EF4-FFF2-40B4-BE49-F238E27FC236}">
                <a16:creationId xmlns:a16="http://schemas.microsoft.com/office/drawing/2014/main" id="{DDDDC21F-0D5C-3D32-C17D-2BB6AF648A9F}"/>
              </a:ext>
            </a:extLst>
          </p:cNvPr>
          <p:cNvPicPr>
            <a:picLocks noChangeAspect="1"/>
          </p:cNvPicPr>
          <p:nvPr/>
        </p:nvPicPr>
        <p:blipFill>
          <a:blip r:embed="rId3"/>
          <a:stretch>
            <a:fillRect/>
          </a:stretch>
        </p:blipFill>
        <p:spPr>
          <a:xfrm>
            <a:off x="4295528" y="2996028"/>
            <a:ext cx="4819820" cy="3397102"/>
          </a:xfrm>
          <a:prstGeom prst="rect">
            <a:avLst/>
          </a:prstGeom>
        </p:spPr>
      </p:pic>
      <p:sp>
        <p:nvSpPr>
          <p:cNvPr id="10" name="TextBox 9">
            <a:extLst>
              <a:ext uri="{FF2B5EF4-FFF2-40B4-BE49-F238E27FC236}">
                <a16:creationId xmlns:a16="http://schemas.microsoft.com/office/drawing/2014/main" id="{92C1DB99-9048-DAC9-EBEC-BED1EC0AC193}"/>
              </a:ext>
            </a:extLst>
          </p:cNvPr>
          <p:cNvSpPr txBox="1"/>
          <p:nvPr/>
        </p:nvSpPr>
        <p:spPr>
          <a:xfrm>
            <a:off x="773518" y="5679884"/>
            <a:ext cx="3298834" cy="923330"/>
          </a:xfrm>
          <a:prstGeom prst="rect">
            <a:avLst/>
          </a:prstGeom>
          <a:noFill/>
          <a:ln w="19050">
            <a:solidFill>
              <a:srgbClr val="FF0000"/>
            </a:solidFill>
          </a:ln>
        </p:spPr>
        <p:txBody>
          <a:bodyPr wrap="square">
            <a:spAutoFit/>
          </a:bodyPr>
          <a:lstStyle/>
          <a:p>
            <a:pPr defTabSz="342900">
              <a:spcAft>
                <a:spcPts val="750"/>
              </a:spcAft>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16 Run CCD is selected for comparison to 15 Run Box-Behnken</a:t>
            </a:r>
          </a:p>
        </p:txBody>
      </p:sp>
    </p:spTree>
    <p:extLst>
      <p:ext uri="{BB962C8B-B14F-4D97-AF65-F5344CB8AC3E}">
        <p14:creationId xmlns:p14="http://schemas.microsoft.com/office/powerpoint/2010/main" val="31492312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D70E22-9680-2357-F5BF-DCD6C30BAEC4}"/>
            </a:ext>
          </a:extLst>
        </p:cNvPr>
        <p:cNvGrpSpPr/>
        <p:nvPr/>
      </p:nvGrpSpPr>
      <p:grpSpPr>
        <a:xfrm>
          <a:off x="0" y="0"/>
          <a:ext cx="0" cy="0"/>
          <a:chOff x="0" y="0"/>
          <a:chExt cx="0" cy="0"/>
        </a:xfrm>
      </p:grpSpPr>
      <p:sp>
        <p:nvSpPr>
          <p:cNvPr id="7" name="Text Placeholder 4">
            <a:extLst>
              <a:ext uri="{FF2B5EF4-FFF2-40B4-BE49-F238E27FC236}">
                <a16:creationId xmlns:a16="http://schemas.microsoft.com/office/drawing/2014/main" id="{DB239224-6132-D0F2-E614-9293CDCFE69F}"/>
              </a:ext>
            </a:extLst>
          </p:cNvPr>
          <p:cNvSpPr>
            <a:spLocks noGrp="1"/>
          </p:cNvSpPr>
          <p:nvPr>
            <p:ph type="body" sz="quarter" idx="10"/>
          </p:nvPr>
        </p:nvSpPr>
        <p:spPr/>
        <p:txBody>
          <a:bodyPr/>
          <a:lstStyle/>
          <a:p>
            <a:pPr marL="0" indent="0">
              <a:buNone/>
            </a:pPr>
            <a:r>
              <a:rPr lang="en-CA" sz="2800" b="1" dirty="0"/>
              <a:t>SigmaXL &gt; Design of Experiments &gt; Advanced Design of Experiments: Response Surface &gt; Response Surface Designs</a:t>
            </a:r>
          </a:p>
          <a:p>
            <a:endParaRPr lang="en-CA" dirty="0"/>
          </a:p>
        </p:txBody>
      </p:sp>
      <p:sp>
        <p:nvSpPr>
          <p:cNvPr id="2" name="Title 1">
            <a:extLst>
              <a:ext uri="{FF2B5EF4-FFF2-40B4-BE49-F238E27FC236}">
                <a16:creationId xmlns:a16="http://schemas.microsoft.com/office/drawing/2014/main" id="{6ECE600A-5AEA-0920-C176-FF2716AE2DDD}"/>
              </a:ext>
            </a:extLst>
          </p:cNvPr>
          <p:cNvSpPr>
            <a:spLocks noGrp="1"/>
          </p:cNvSpPr>
          <p:nvPr>
            <p:ph type="title"/>
          </p:nvPr>
        </p:nvSpPr>
        <p:spPr>
          <a:xfrm>
            <a:off x="628650" y="147689"/>
            <a:ext cx="7886700" cy="1325563"/>
          </a:xfrm>
        </p:spPr>
        <p:txBody>
          <a:bodyPr>
            <a:noAutofit/>
          </a:bodyPr>
          <a:lstStyle/>
          <a:p>
            <a:r>
              <a:rPr lang="en-CA" sz="4400" dirty="0"/>
              <a:t>CCD Rotatable vs CCD Face Centered vs Box-Behnken</a:t>
            </a:r>
            <a:endParaRPr lang="en-US" sz="4400" dirty="0"/>
          </a:p>
        </p:txBody>
      </p:sp>
      <p:sp>
        <p:nvSpPr>
          <p:cNvPr id="6" name="TextBox 5">
            <a:extLst>
              <a:ext uri="{FF2B5EF4-FFF2-40B4-BE49-F238E27FC236}">
                <a16:creationId xmlns:a16="http://schemas.microsoft.com/office/drawing/2014/main" id="{41E56F26-858D-26ED-4179-68FD667D8ED4}"/>
              </a:ext>
            </a:extLst>
          </p:cNvPr>
          <p:cNvSpPr txBox="1"/>
          <p:nvPr/>
        </p:nvSpPr>
        <p:spPr>
          <a:xfrm>
            <a:off x="785869" y="2941993"/>
            <a:ext cx="3298834" cy="2544286"/>
          </a:xfrm>
          <a:prstGeom prst="rect">
            <a:avLst/>
          </a:prstGeom>
          <a:noFill/>
          <a:ln w="19050">
            <a:solidFill>
              <a:srgbClr val="FF0000"/>
            </a:solidFill>
          </a:ln>
        </p:spPr>
        <p:txBody>
          <a:bodyPr wrap="square">
            <a:spAutoFit/>
          </a:bodyPr>
          <a:lstStyle/>
          <a:p>
            <a:pPr defTabSz="342900">
              <a:spcAft>
                <a:spcPts val="750"/>
              </a:spcAft>
              <a:tabLst>
                <a:tab pos="171450" algn="l"/>
              </a:tabLst>
            </a:pPr>
            <a:r>
              <a:rPr lang="en-US" sz="1800" b="1" dirty="0">
                <a:solidFill>
                  <a:srgbClr val="000000"/>
                </a:solidFill>
                <a:latin typeface="Arial" panose="020B0604020202020204" pitchFamily="34" charset="0"/>
                <a:ea typeface="Times New Roman" panose="02020603050405020304" pitchFamily="18" charset="0"/>
                <a:cs typeface="Arial" panose="020B0604020202020204" pitchFamily="34" charset="0"/>
              </a:rPr>
              <a:t>Central Composite Design (CCD) Face Centered</a:t>
            </a: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Three Factors</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16 Run </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2 Center Points</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Alpha = 1</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1 Replicate</a:t>
            </a:r>
          </a:p>
        </p:txBody>
      </p:sp>
      <p:pic>
        <p:nvPicPr>
          <p:cNvPr id="5" name="Picture 4">
            <a:extLst>
              <a:ext uri="{FF2B5EF4-FFF2-40B4-BE49-F238E27FC236}">
                <a16:creationId xmlns:a16="http://schemas.microsoft.com/office/drawing/2014/main" id="{9A05B7AB-7749-D928-7DF1-92BFBE1C248C}"/>
              </a:ext>
            </a:extLst>
          </p:cNvPr>
          <p:cNvPicPr>
            <a:picLocks noChangeAspect="1"/>
          </p:cNvPicPr>
          <p:nvPr/>
        </p:nvPicPr>
        <p:blipFill>
          <a:blip r:embed="rId3"/>
          <a:stretch>
            <a:fillRect/>
          </a:stretch>
        </p:blipFill>
        <p:spPr>
          <a:xfrm>
            <a:off x="4185639" y="2940497"/>
            <a:ext cx="4688407" cy="3304480"/>
          </a:xfrm>
          <a:prstGeom prst="rect">
            <a:avLst/>
          </a:prstGeom>
        </p:spPr>
      </p:pic>
    </p:spTree>
    <p:extLst>
      <p:ext uri="{BB962C8B-B14F-4D97-AF65-F5344CB8AC3E}">
        <p14:creationId xmlns:p14="http://schemas.microsoft.com/office/powerpoint/2010/main" val="17224900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6B8EBF-7AAD-6624-3EBE-98616D5115EF}"/>
            </a:ext>
          </a:extLst>
        </p:cNvPr>
        <p:cNvGrpSpPr/>
        <p:nvPr/>
      </p:nvGrpSpPr>
      <p:grpSpPr>
        <a:xfrm>
          <a:off x="0" y="0"/>
          <a:ext cx="0" cy="0"/>
          <a:chOff x="0" y="0"/>
          <a:chExt cx="0" cy="0"/>
        </a:xfrm>
      </p:grpSpPr>
      <p:sp>
        <p:nvSpPr>
          <p:cNvPr id="7" name="Text Placeholder 4">
            <a:extLst>
              <a:ext uri="{FF2B5EF4-FFF2-40B4-BE49-F238E27FC236}">
                <a16:creationId xmlns:a16="http://schemas.microsoft.com/office/drawing/2014/main" id="{D92AEED5-10D5-C30A-7B59-A11FE5B0EDDD}"/>
              </a:ext>
            </a:extLst>
          </p:cNvPr>
          <p:cNvSpPr>
            <a:spLocks noGrp="1"/>
          </p:cNvSpPr>
          <p:nvPr>
            <p:ph type="body" sz="quarter" idx="10"/>
          </p:nvPr>
        </p:nvSpPr>
        <p:spPr/>
        <p:txBody>
          <a:bodyPr/>
          <a:lstStyle/>
          <a:p>
            <a:pPr marL="0" indent="0">
              <a:buNone/>
            </a:pPr>
            <a:r>
              <a:rPr lang="en-CA" sz="2800" b="1" dirty="0"/>
              <a:t>SigmaXL &gt; Design of Experiments &gt; Advanced Design of Experiments: Response Surface &gt; Response Surface Designs</a:t>
            </a:r>
          </a:p>
          <a:p>
            <a:endParaRPr lang="en-CA" dirty="0"/>
          </a:p>
        </p:txBody>
      </p:sp>
      <p:sp>
        <p:nvSpPr>
          <p:cNvPr id="2" name="Title 1">
            <a:extLst>
              <a:ext uri="{FF2B5EF4-FFF2-40B4-BE49-F238E27FC236}">
                <a16:creationId xmlns:a16="http://schemas.microsoft.com/office/drawing/2014/main" id="{5E1B1A22-F6BC-379F-6CE1-A92F94B42061}"/>
              </a:ext>
            </a:extLst>
          </p:cNvPr>
          <p:cNvSpPr>
            <a:spLocks noGrp="1"/>
          </p:cNvSpPr>
          <p:nvPr>
            <p:ph type="title"/>
          </p:nvPr>
        </p:nvSpPr>
        <p:spPr>
          <a:xfrm>
            <a:off x="628650" y="217642"/>
            <a:ext cx="7886700" cy="1325563"/>
          </a:xfrm>
        </p:spPr>
        <p:txBody>
          <a:bodyPr>
            <a:noAutofit/>
          </a:bodyPr>
          <a:lstStyle/>
          <a:p>
            <a:r>
              <a:rPr lang="en-CA" sz="4400" dirty="0"/>
              <a:t>CCD Rotatable vs CCD Face Centered vs Box-Behnken</a:t>
            </a:r>
            <a:endParaRPr lang="en-US" sz="4400" dirty="0"/>
          </a:p>
        </p:txBody>
      </p:sp>
      <p:sp>
        <p:nvSpPr>
          <p:cNvPr id="6" name="TextBox 5">
            <a:extLst>
              <a:ext uri="{FF2B5EF4-FFF2-40B4-BE49-F238E27FC236}">
                <a16:creationId xmlns:a16="http://schemas.microsoft.com/office/drawing/2014/main" id="{1AED3048-A647-3056-7413-3133D3166252}"/>
              </a:ext>
            </a:extLst>
          </p:cNvPr>
          <p:cNvSpPr txBox="1"/>
          <p:nvPr/>
        </p:nvSpPr>
        <p:spPr>
          <a:xfrm>
            <a:off x="785869" y="3050148"/>
            <a:ext cx="3298834" cy="1887696"/>
          </a:xfrm>
          <a:prstGeom prst="rect">
            <a:avLst/>
          </a:prstGeom>
          <a:noFill/>
          <a:ln w="19050">
            <a:solidFill>
              <a:srgbClr val="FF0000"/>
            </a:solidFill>
          </a:ln>
        </p:spPr>
        <p:txBody>
          <a:bodyPr wrap="square">
            <a:spAutoFit/>
          </a:bodyPr>
          <a:lstStyle/>
          <a:p>
            <a:pPr defTabSz="342900">
              <a:spcAft>
                <a:spcPts val="750"/>
              </a:spcAft>
              <a:tabLst>
                <a:tab pos="171450" algn="l"/>
              </a:tabLst>
            </a:pPr>
            <a:r>
              <a:rPr lang="en-US" sz="1800" b="1" dirty="0">
                <a:solidFill>
                  <a:srgbClr val="000000"/>
                </a:solidFill>
                <a:latin typeface="Arial" panose="020B0604020202020204" pitchFamily="34" charset="0"/>
                <a:ea typeface="Times New Roman" panose="02020603050405020304" pitchFamily="18" charset="0"/>
                <a:cs typeface="Arial" panose="020B0604020202020204" pitchFamily="34" charset="0"/>
              </a:rPr>
              <a:t>Box-Behnken Design</a:t>
            </a: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Three Factors</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15 Run </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3 Center Points</a:t>
            </a:r>
          </a:p>
          <a:p>
            <a:pPr marL="257175" indent="-257175" defTabSz="342900">
              <a:spcAft>
                <a:spcPts val="750"/>
              </a:spcAft>
              <a:buFont typeface="Arial" panose="020B0604020202020204" pitchFamily="34" charset="0"/>
              <a:buChar char="•"/>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1 Replicate</a:t>
            </a:r>
          </a:p>
        </p:txBody>
      </p:sp>
      <p:pic>
        <p:nvPicPr>
          <p:cNvPr id="8" name="Picture 7">
            <a:extLst>
              <a:ext uri="{FF2B5EF4-FFF2-40B4-BE49-F238E27FC236}">
                <a16:creationId xmlns:a16="http://schemas.microsoft.com/office/drawing/2014/main" id="{F67E0D94-9DBF-E19F-8AEF-5D2C61314C61}"/>
              </a:ext>
            </a:extLst>
          </p:cNvPr>
          <p:cNvPicPr>
            <a:picLocks noChangeAspect="1"/>
          </p:cNvPicPr>
          <p:nvPr/>
        </p:nvPicPr>
        <p:blipFill>
          <a:blip r:embed="rId3"/>
          <a:stretch>
            <a:fillRect/>
          </a:stretch>
        </p:blipFill>
        <p:spPr>
          <a:xfrm>
            <a:off x="4185639" y="2985533"/>
            <a:ext cx="4867514" cy="3430718"/>
          </a:xfrm>
          <a:prstGeom prst="rect">
            <a:avLst/>
          </a:prstGeom>
        </p:spPr>
      </p:pic>
    </p:spTree>
    <p:extLst>
      <p:ext uri="{BB962C8B-B14F-4D97-AF65-F5344CB8AC3E}">
        <p14:creationId xmlns:p14="http://schemas.microsoft.com/office/powerpoint/2010/main" val="28076044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CFE37D-AFA2-9AAA-BA10-3FF6585592B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4A181CF-6D58-8397-5E88-A9B31ACA3376}"/>
              </a:ext>
            </a:extLst>
          </p:cNvPr>
          <p:cNvSpPr>
            <a:spLocks noGrp="1"/>
          </p:cNvSpPr>
          <p:nvPr>
            <p:ph type="title"/>
          </p:nvPr>
        </p:nvSpPr>
        <p:spPr/>
        <p:txBody>
          <a:bodyPr>
            <a:noAutofit/>
          </a:bodyPr>
          <a:lstStyle/>
          <a:p>
            <a:r>
              <a:rPr lang="en-CA" sz="4400" dirty="0"/>
              <a:t>CCD Rotatable vs CCD Face Centered vs Box-Behnken</a:t>
            </a:r>
            <a:endParaRPr lang="en-US" sz="4400" dirty="0"/>
          </a:p>
        </p:txBody>
      </p:sp>
      <p:pic>
        <p:nvPicPr>
          <p:cNvPr id="53" name="Picture 52">
            <a:extLst>
              <a:ext uri="{FF2B5EF4-FFF2-40B4-BE49-F238E27FC236}">
                <a16:creationId xmlns:a16="http://schemas.microsoft.com/office/drawing/2014/main" id="{3DC62805-3A68-6CE4-1209-7093C827B79F}"/>
              </a:ext>
            </a:extLst>
          </p:cNvPr>
          <p:cNvPicPr>
            <a:picLocks noChangeAspect="1"/>
          </p:cNvPicPr>
          <p:nvPr/>
        </p:nvPicPr>
        <p:blipFill>
          <a:blip r:embed="rId3"/>
          <a:stretch>
            <a:fillRect/>
          </a:stretch>
        </p:blipFill>
        <p:spPr>
          <a:xfrm>
            <a:off x="1117599" y="2070498"/>
            <a:ext cx="2203895" cy="2203895"/>
          </a:xfrm>
          <a:prstGeom prst="rect">
            <a:avLst/>
          </a:prstGeom>
        </p:spPr>
      </p:pic>
      <p:pic>
        <p:nvPicPr>
          <p:cNvPr id="54" name="Picture 53">
            <a:extLst>
              <a:ext uri="{FF2B5EF4-FFF2-40B4-BE49-F238E27FC236}">
                <a16:creationId xmlns:a16="http://schemas.microsoft.com/office/drawing/2014/main" id="{E1923CC5-A8CA-A20A-7225-6EEFB0125E7D}"/>
              </a:ext>
            </a:extLst>
          </p:cNvPr>
          <p:cNvPicPr>
            <a:picLocks noChangeAspect="1"/>
          </p:cNvPicPr>
          <p:nvPr/>
        </p:nvPicPr>
        <p:blipFill>
          <a:blip r:embed="rId4"/>
          <a:stretch>
            <a:fillRect/>
          </a:stretch>
        </p:blipFill>
        <p:spPr>
          <a:xfrm>
            <a:off x="6917582" y="2260739"/>
            <a:ext cx="1635131" cy="1792062"/>
          </a:xfrm>
          <a:prstGeom prst="rect">
            <a:avLst/>
          </a:prstGeom>
        </p:spPr>
      </p:pic>
      <p:pic>
        <p:nvPicPr>
          <p:cNvPr id="56" name="Picture 55">
            <a:extLst>
              <a:ext uri="{FF2B5EF4-FFF2-40B4-BE49-F238E27FC236}">
                <a16:creationId xmlns:a16="http://schemas.microsoft.com/office/drawing/2014/main" id="{6E1D700A-63C7-C718-4582-0E1D906968E7}"/>
              </a:ext>
            </a:extLst>
          </p:cNvPr>
          <p:cNvPicPr>
            <a:picLocks noChangeAspect="1"/>
          </p:cNvPicPr>
          <p:nvPr/>
        </p:nvPicPr>
        <p:blipFill>
          <a:blip r:embed="rId5"/>
          <a:stretch>
            <a:fillRect/>
          </a:stretch>
        </p:blipFill>
        <p:spPr>
          <a:xfrm>
            <a:off x="4162646" y="2317301"/>
            <a:ext cx="1861103" cy="1751175"/>
          </a:xfrm>
          <a:prstGeom prst="rect">
            <a:avLst/>
          </a:prstGeom>
        </p:spPr>
      </p:pic>
      <p:sp>
        <p:nvSpPr>
          <p:cNvPr id="57" name="TextBox 56">
            <a:extLst>
              <a:ext uri="{FF2B5EF4-FFF2-40B4-BE49-F238E27FC236}">
                <a16:creationId xmlns:a16="http://schemas.microsoft.com/office/drawing/2014/main" id="{8F6FA535-81CD-23FC-C009-F0FFBDF8A20D}"/>
              </a:ext>
            </a:extLst>
          </p:cNvPr>
          <p:cNvSpPr txBox="1"/>
          <p:nvPr/>
        </p:nvSpPr>
        <p:spPr>
          <a:xfrm>
            <a:off x="814665" y="4475878"/>
            <a:ext cx="2809762" cy="646331"/>
          </a:xfrm>
          <a:prstGeom prst="rect">
            <a:avLst/>
          </a:prstGeom>
          <a:noFill/>
          <a:ln w="19050">
            <a:solidFill>
              <a:srgbClr val="FF0000"/>
            </a:solidFill>
          </a:ln>
        </p:spPr>
        <p:txBody>
          <a:bodyPr wrap="square">
            <a:spAutoFit/>
          </a:bodyPr>
          <a:lstStyle/>
          <a:p>
            <a:pPr algn="ctr" defTabSz="342900">
              <a:spcAft>
                <a:spcPts val="750"/>
              </a:spcAft>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Central Composite Design (CCD) Rotatable</a:t>
            </a:r>
          </a:p>
        </p:txBody>
      </p:sp>
      <p:sp>
        <p:nvSpPr>
          <p:cNvPr id="58" name="TextBox 57">
            <a:extLst>
              <a:ext uri="{FF2B5EF4-FFF2-40B4-BE49-F238E27FC236}">
                <a16:creationId xmlns:a16="http://schemas.microsoft.com/office/drawing/2014/main" id="{FD3E4F3A-E159-469B-EF52-CB35517CF1AC}"/>
              </a:ext>
            </a:extLst>
          </p:cNvPr>
          <p:cNvSpPr txBox="1"/>
          <p:nvPr/>
        </p:nvSpPr>
        <p:spPr>
          <a:xfrm>
            <a:off x="3688317" y="4475879"/>
            <a:ext cx="2809762" cy="923330"/>
          </a:xfrm>
          <a:prstGeom prst="rect">
            <a:avLst/>
          </a:prstGeom>
          <a:noFill/>
          <a:ln w="19050">
            <a:solidFill>
              <a:srgbClr val="FF0000"/>
            </a:solidFill>
          </a:ln>
        </p:spPr>
        <p:txBody>
          <a:bodyPr wrap="square">
            <a:spAutoFit/>
          </a:bodyPr>
          <a:lstStyle/>
          <a:p>
            <a:pPr algn="ctr" defTabSz="342900">
              <a:spcAft>
                <a:spcPts val="750"/>
              </a:spcAft>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Central Composite Design (CCD) Face Centered</a:t>
            </a:r>
          </a:p>
        </p:txBody>
      </p:sp>
      <p:sp>
        <p:nvSpPr>
          <p:cNvPr id="59" name="TextBox 58">
            <a:extLst>
              <a:ext uri="{FF2B5EF4-FFF2-40B4-BE49-F238E27FC236}">
                <a16:creationId xmlns:a16="http://schemas.microsoft.com/office/drawing/2014/main" id="{9F6B2183-349F-2ECB-118C-C62EC6BF8D29}"/>
              </a:ext>
            </a:extLst>
          </p:cNvPr>
          <p:cNvSpPr txBox="1"/>
          <p:nvPr/>
        </p:nvSpPr>
        <p:spPr>
          <a:xfrm>
            <a:off x="6576847" y="4500245"/>
            <a:ext cx="2417321" cy="369332"/>
          </a:xfrm>
          <a:prstGeom prst="rect">
            <a:avLst/>
          </a:prstGeom>
          <a:noFill/>
          <a:ln w="19050">
            <a:solidFill>
              <a:srgbClr val="FF0000"/>
            </a:solidFill>
          </a:ln>
        </p:spPr>
        <p:txBody>
          <a:bodyPr wrap="square">
            <a:spAutoFit/>
          </a:bodyPr>
          <a:lstStyle/>
          <a:p>
            <a:pPr algn="ctr" defTabSz="342900">
              <a:spcAft>
                <a:spcPts val="750"/>
              </a:spcAft>
              <a:tabLst>
                <a:tab pos="171450" algn="l"/>
              </a:tabLst>
            </a:pPr>
            <a:r>
              <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Box-Behnken Design</a:t>
            </a:r>
          </a:p>
        </p:txBody>
      </p:sp>
    </p:spTree>
    <p:extLst>
      <p:ext uri="{BB962C8B-B14F-4D97-AF65-F5344CB8AC3E}">
        <p14:creationId xmlns:p14="http://schemas.microsoft.com/office/powerpoint/2010/main" val="41325948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E52145-63A6-70EB-0AF7-A9A43D3F7A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C10CA7-8655-1348-6BF1-E35CD917EB06}"/>
              </a:ext>
            </a:extLst>
          </p:cNvPr>
          <p:cNvSpPr>
            <a:spLocks noGrp="1"/>
          </p:cNvSpPr>
          <p:nvPr>
            <p:ph type="title"/>
          </p:nvPr>
        </p:nvSpPr>
        <p:spPr/>
        <p:txBody>
          <a:bodyPr>
            <a:noAutofit/>
          </a:bodyPr>
          <a:lstStyle/>
          <a:p>
            <a:r>
              <a:rPr lang="en-CA" sz="4400" dirty="0"/>
              <a:t>CCD Rotatable vs CCD Face Centered vs Box-Behnken</a:t>
            </a:r>
            <a:endParaRPr lang="en-US" sz="4400" dirty="0"/>
          </a:p>
        </p:txBody>
      </p:sp>
      <p:sp>
        <p:nvSpPr>
          <p:cNvPr id="59" name="TextBox 58">
            <a:extLst>
              <a:ext uri="{FF2B5EF4-FFF2-40B4-BE49-F238E27FC236}">
                <a16:creationId xmlns:a16="http://schemas.microsoft.com/office/drawing/2014/main" id="{1C7521C7-F6F0-9A75-2819-FA3DEDD5AA20}"/>
              </a:ext>
            </a:extLst>
          </p:cNvPr>
          <p:cNvSpPr txBox="1"/>
          <p:nvPr/>
        </p:nvSpPr>
        <p:spPr>
          <a:xfrm>
            <a:off x="1405131" y="4027026"/>
            <a:ext cx="6780305" cy="2513509"/>
          </a:xfrm>
          <a:prstGeom prst="rect">
            <a:avLst/>
          </a:prstGeom>
          <a:noFill/>
          <a:ln w="19050">
            <a:solidFill>
              <a:srgbClr val="FF0000"/>
            </a:solidFill>
          </a:ln>
        </p:spPr>
        <p:txBody>
          <a:bodyPr wrap="square">
            <a:spAutoFit/>
          </a:bodyPr>
          <a:lstStyle/>
          <a:p>
            <a:pPr defTabSz="342900">
              <a:spcAft>
                <a:spcPts val="750"/>
              </a:spcAft>
              <a:tabLst>
                <a:tab pos="171450" algn="l"/>
              </a:tabLst>
            </a:pPr>
            <a:r>
              <a:rPr lang="en-CA"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CCD Rotatable (CCD Rot) has the flattest FDS Plot, and the smallest SE Mean and Margin of Error in 40% of the design space. This design is recommended if five levels are possible. </a:t>
            </a:r>
          </a:p>
          <a:p>
            <a:pPr defTabSz="342900">
              <a:spcAft>
                <a:spcPts val="750"/>
              </a:spcAft>
              <a:tabLst>
                <a:tab pos="171450" algn="l"/>
              </a:tabLst>
            </a:pPr>
            <a:r>
              <a:rPr lang="en-CA"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CCD Face Centered (CCD Face) has the smallest SE Mean and Margin of Error in 60% of the design space.</a:t>
            </a:r>
          </a:p>
          <a:p>
            <a:pPr defTabSz="342900">
              <a:spcAft>
                <a:spcPts val="750"/>
              </a:spcAft>
              <a:tabLst>
                <a:tab pos="171450" algn="l"/>
              </a:tabLst>
            </a:pPr>
            <a:r>
              <a:rPr lang="en-CA"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Box-Behnken (BB) has the largest SE Mean and Margin of Error in 40% of the design space. This is due to not having points at the cube corners.</a:t>
            </a:r>
            <a:endParaRPr lang="en-US" sz="18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p:txBody>
      </p:sp>
      <p:pic>
        <p:nvPicPr>
          <p:cNvPr id="9" name="Picture 8">
            <a:extLst>
              <a:ext uri="{FF2B5EF4-FFF2-40B4-BE49-F238E27FC236}">
                <a16:creationId xmlns:a16="http://schemas.microsoft.com/office/drawing/2014/main" id="{D168D7EF-9846-0C80-E26E-957885DEB9C3}"/>
              </a:ext>
            </a:extLst>
          </p:cNvPr>
          <p:cNvPicPr>
            <a:picLocks noChangeAspect="1"/>
          </p:cNvPicPr>
          <p:nvPr/>
        </p:nvPicPr>
        <p:blipFill>
          <a:blip r:embed="rId3"/>
          <a:stretch>
            <a:fillRect/>
          </a:stretch>
        </p:blipFill>
        <p:spPr>
          <a:xfrm>
            <a:off x="1345283" y="1860663"/>
            <a:ext cx="6900000" cy="2100000"/>
          </a:xfrm>
          <a:prstGeom prst="rect">
            <a:avLst/>
          </a:prstGeom>
        </p:spPr>
      </p:pic>
    </p:spTree>
    <p:extLst>
      <p:ext uri="{BB962C8B-B14F-4D97-AF65-F5344CB8AC3E}">
        <p14:creationId xmlns:p14="http://schemas.microsoft.com/office/powerpoint/2010/main" val="666168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24DCC9-16B7-18E5-DD71-49438693ABD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8EEFBAC5-00BE-D9B7-10D8-6485DE8A87AA}"/>
              </a:ext>
            </a:extLst>
          </p:cNvPr>
          <p:cNvSpPr>
            <a:spLocks noGrp="1"/>
          </p:cNvSpPr>
          <p:nvPr>
            <p:ph type="title"/>
          </p:nvPr>
        </p:nvSpPr>
        <p:spPr>
          <a:xfrm>
            <a:off x="457200" y="107958"/>
            <a:ext cx="8229600" cy="1143000"/>
          </a:xfrm>
          <a:prstGeom prst="rect">
            <a:avLst/>
          </a:prstGeom>
        </p:spPr>
        <p:txBody>
          <a:bodyPr/>
          <a:lstStyle/>
          <a:p>
            <a:r>
              <a:rPr lang="en-US" dirty="0"/>
              <a:t>Optimal Designs: Comparison to Factorial Designs</a:t>
            </a:r>
          </a:p>
        </p:txBody>
      </p:sp>
      <p:sp>
        <p:nvSpPr>
          <p:cNvPr id="2" name="Rectangle 1">
            <a:extLst>
              <a:ext uri="{FF2B5EF4-FFF2-40B4-BE49-F238E27FC236}">
                <a16:creationId xmlns:a16="http://schemas.microsoft.com/office/drawing/2014/main" id="{58D1F479-44B0-7442-5619-521AE5ECFFCF}"/>
              </a:ext>
            </a:extLst>
          </p:cNvPr>
          <p:cNvSpPr>
            <a:spLocks noChangeArrowheads="1"/>
          </p:cNvSpPr>
          <p:nvPr/>
        </p:nvSpPr>
        <p:spPr bwMode="auto">
          <a:xfrm flipH="1">
            <a:off x="552804" y="1487063"/>
            <a:ext cx="8229599" cy="5262979"/>
          </a:xfrm>
          <a:prstGeom prst="rect">
            <a:avLst/>
          </a:prstGeom>
          <a:noFill/>
          <a:ln w="190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1pPr>
            <a:lvl2pPr marL="457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2pPr>
            <a:lvl3pPr marL="914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3pPr>
            <a:lvl4pPr marL="1371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4pPr>
            <a:lvl5pPr marL="18288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5pPr>
            <a:lvl6pPr marL="22860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6pPr>
            <a:lvl7pPr marL="2743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7pPr>
            <a:lvl8pPr marL="3200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8pPr>
            <a:lvl9pPr marL="3657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9pPr>
          </a:lstStyle>
          <a:p>
            <a:pPr marL="342900" lvl="0" indent="-342900" defTabSz="914400">
              <a:buFont typeface="Arial" panose="020B0604020202020204" pitchFamily="34" charset="0"/>
              <a:buChar char="•"/>
            </a:pPr>
            <a:r>
              <a:rPr kumimoji="0" lang="en-CA"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Factorial and Fractional Factorial Designs have </a:t>
            </a:r>
            <a:r>
              <a:rPr lang="en-CA" altLang="zh-CN" sz="2800" dirty="0">
                <a:latin typeface="Calibri" panose="020F0502020204030204" pitchFamily="34" charset="0"/>
                <a:ea typeface="DengXian" panose="02010600030101010101" pitchFamily="2" charset="-122"/>
                <a:cs typeface="Calibri" panose="020F0502020204030204" pitchFamily="34" charset="0"/>
              </a:rPr>
              <a:t>ideal optimality statistics (Efficiency = 100% when there is no center point), are orthogonal, have a clearly defined alias structure, and are easy to understand.</a:t>
            </a:r>
          </a:p>
          <a:p>
            <a:pPr marL="342900" indent="-342900" defTabSz="914400">
              <a:buFont typeface="Arial" panose="020B0604020202020204" pitchFamily="34" charset="0"/>
              <a:buChar char="•"/>
            </a:pPr>
            <a:r>
              <a:rPr lang="en-CA" altLang="zh-CN" sz="2800" dirty="0">
                <a:latin typeface="Calibri" panose="020F0502020204030204" pitchFamily="34" charset="0"/>
                <a:ea typeface="DengXian" panose="02010600030101010101" pitchFamily="2" charset="-122"/>
                <a:cs typeface="Calibri" panose="020F0502020204030204" pitchFamily="34" charset="0"/>
              </a:rPr>
              <a:t>Categorical Factors for Factorial Designs are limited to 2 levels; more levels are permitted with General Factorial Designs, but they quickly explode in number of runs.</a:t>
            </a:r>
          </a:p>
          <a:p>
            <a:pPr marL="342900" lvl="0" indent="-342900" defTabSz="914400">
              <a:buFont typeface="Arial" panose="020B0604020202020204" pitchFamily="34" charset="0"/>
              <a:buChar char="•"/>
            </a:pPr>
            <a:r>
              <a:rPr lang="en-CA" altLang="zh-CN" sz="2800" dirty="0">
                <a:latin typeface="Calibri" panose="020F0502020204030204" pitchFamily="34" charset="0"/>
                <a:ea typeface="DengXian" panose="02010600030101010101" pitchFamily="2" charset="-122"/>
                <a:cs typeface="Calibri" panose="020F0502020204030204" pitchFamily="34" charset="0"/>
              </a:rPr>
              <a:t>Factorial Designs cannot accommodate factor constraints.</a:t>
            </a:r>
          </a:p>
          <a:p>
            <a:pPr marL="342900" lvl="0" indent="-342900" defTabSz="914400">
              <a:buFont typeface="Arial" panose="020B0604020202020204" pitchFamily="34" charset="0"/>
              <a:buChar char="•"/>
            </a:pPr>
            <a:r>
              <a:rPr lang="en-CA" altLang="zh-CN" sz="2800" dirty="0">
                <a:latin typeface="Calibri" panose="020F0502020204030204" pitchFamily="34" charset="0"/>
                <a:ea typeface="DengXian" panose="02010600030101010101" pitchFamily="2" charset="-122"/>
                <a:cs typeface="Calibri" panose="020F0502020204030204" pitchFamily="34" charset="0"/>
              </a:rPr>
              <a:t>Optimal designs are more efficient than Factorial designs.</a:t>
            </a:r>
          </a:p>
        </p:txBody>
      </p:sp>
    </p:spTree>
    <p:extLst>
      <p:ext uri="{BB962C8B-B14F-4D97-AF65-F5344CB8AC3E}">
        <p14:creationId xmlns:p14="http://schemas.microsoft.com/office/powerpoint/2010/main" val="1308006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B9F225-D8F3-4D82-138F-6A5E283D98E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9F0BAD6-111B-483D-AB4E-59337CB4C1D5}"/>
              </a:ext>
            </a:extLst>
          </p:cNvPr>
          <p:cNvSpPr>
            <a:spLocks noGrp="1"/>
          </p:cNvSpPr>
          <p:nvPr>
            <p:ph type="title"/>
          </p:nvPr>
        </p:nvSpPr>
        <p:spPr>
          <a:xfrm>
            <a:off x="457200" y="245610"/>
            <a:ext cx="8229600" cy="1143000"/>
          </a:xfrm>
          <a:prstGeom prst="rect">
            <a:avLst/>
          </a:prstGeom>
        </p:spPr>
        <p:txBody>
          <a:bodyPr/>
          <a:lstStyle/>
          <a:p>
            <a:r>
              <a:rPr lang="en-US" dirty="0"/>
              <a:t>Agenda</a:t>
            </a:r>
          </a:p>
        </p:txBody>
      </p:sp>
      <p:sp>
        <p:nvSpPr>
          <p:cNvPr id="5" name="Text Placeholder 4">
            <a:extLst>
              <a:ext uri="{FF2B5EF4-FFF2-40B4-BE49-F238E27FC236}">
                <a16:creationId xmlns:a16="http://schemas.microsoft.com/office/drawing/2014/main" id="{2E996F36-2CB1-6FB9-E74E-7B2511F9E05C}"/>
              </a:ext>
            </a:extLst>
          </p:cNvPr>
          <p:cNvSpPr>
            <a:spLocks noGrp="1"/>
          </p:cNvSpPr>
          <p:nvPr>
            <p:ph type="body" sz="quarter" idx="10"/>
          </p:nvPr>
        </p:nvSpPr>
        <p:spPr>
          <a:xfrm>
            <a:off x="457200" y="975249"/>
            <a:ext cx="7896225" cy="3915580"/>
          </a:xfrm>
        </p:spPr>
        <p:txBody>
          <a:bodyPr/>
          <a:lstStyle/>
          <a:p>
            <a:r>
              <a:rPr lang="en-CA" sz="2800" dirty="0"/>
              <a:t>Constrained D-Optimal Design – Adhesive Bond Strength</a:t>
            </a:r>
          </a:p>
          <a:p>
            <a:r>
              <a:rPr lang="en-US" sz="2800" dirty="0"/>
              <a:t>Questions</a:t>
            </a:r>
          </a:p>
          <a:p>
            <a:r>
              <a:rPr lang="en-US" sz="2800" dirty="0"/>
              <a:t>FDS Formula Details</a:t>
            </a:r>
          </a:p>
          <a:p>
            <a:r>
              <a:rPr lang="en-US" sz="2800" dirty="0"/>
              <a:t>Optimal Design Diagnostic Metrics and Formulas</a:t>
            </a:r>
          </a:p>
          <a:p>
            <a:r>
              <a:rPr lang="en-US" sz="2800" dirty="0"/>
              <a:t>References</a:t>
            </a:r>
          </a:p>
          <a:p>
            <a:pPr marL="457127" lvl="1" indent="0">
              <a:buNone/>
            </a:pPr>
            <a:endParaRPr lang="en-US" sz="2800" dirty="0"/>
          </a:p>
          <a:p>
            <a:endParaRPr lang="en-US" dirty="0"/>
          </a:p>
        </p:txBody>
      </p:sp>
    </p:spTree>
    <p:extLst>
      <p:ext uri="{BB962C8B-B14F-4D97-AF65-F5344CB8AC3E}">
        <p14:creationId xmlns:p14="http://schemas.microsoft.com/office/powerpoint/2010/main" val="9076645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6FD80F-EA47-C62E-56A6-913F414AD78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B92046F-E155-F2A1-2DA0-C35493E113EB}"/>
              </a:ext>
            </a:extLst>
          </p:cNvPr>
          <p:cNvSpPr>
            <a:spLocks noGrp="1"/>
          </p:cNvSpPr>
          <p:nvPr>
            <p:ph type="title"/>
          </p:nvPr>
        </p:nvSpPr>
        <p:spPr>
          <a:xfrm>
            <a:off x="457200" y="112260"/>
            <a:ext cx="8229600" cy="1143000"/>
          </a:xfrm>
          <a:prstGeom prst="rect">
            <a:avLst/>
          </a:prstGeom>
        </p:spPr>
        <p:txBody>
          <a:bodyPr/>
          <a:lstStyle/>
          <a:p>
            <a:r>
              <a:rPr lang="en-US" dirty="0"/>
              <a:t>Optimal Designs: Comparison to Central Composite RSM Designs</a:t>
            </a:r>
          </a:p>
        </p:txBody>
      </p:sp>
      <p:sp>
        <p:nvSpPr>
          <p:cNvPr id="2" name="Rectangle 1">
            <a:extLst>
              <a:ext uri="{FF2B5EF4-FFF2-40B4-BE49-F238E27FC236}">
                <a16:creationId xmlns:a16="http://schemas.microsoft.com/office/drawing/2014/main" id="{18208416-FCF2-9EE2-4D01-A064552E9825}"/>
              </a:ext>
            </a:extLst>
          </p:cNvPr>
          <p:cNvSpPr>
            <a:spLocks noChangeArrowheads="1"/>
          </p:cNvSpPr>
          <p:nvPr/>
        </p:nvSpPr>
        <p:spPr bwMode="auto">
          <a:xfrm flipH="1">
            <a:off x="621630" y="1472360"/>
            <a:ext cx="8229599" cy="5262979"/>
          </a:xfrm>
          <a:prstGeom prst="rect">
            <a:avLst/>
          </a:prstGeom>
          <a:noFill/>
          <a:ln w="190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1pPr>
            <a:lvl2pPr marL="457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2pPr>
            <a:lvl3pPr marL="914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3pPr>
            <a:lvl4pPr marL="1371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4pPr>
            <a:lvl5pPr marL="18288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5pPr>
            <a:lvl6pPr marL="22860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6pPr>
            <a:lvl7pPr marL="2743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7pPr>
            <a:lvl8pPr marL="3200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8pPr>
            <a:lvl9pPr marL="3657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9pPr>
          </a:lstStyle>
          <a:p>
            <a:pPr marL="342900" lvl="0" indent="-342900" defTabSz="914400">
              <a:buFont typeface="Arial" panose="020B0604020202020204" pitchFamily="34" charset="0"/>
              <a:buChar char="•"/>
            </a:pPr>
            <a:r>
              <a:rPr lang="en-CA" altLang="zh-CN" sz="2800" dirty="0">
                <a:latin typeface="Calibri" panose="020F0502020204030204" pitchFamily="34" charset="0"/>
                <a:ea typeface="DengXian" panose="02010600030101010101" pitchFamily="2" charset="-122"/>
                <a:cs typeface="Calibri" panose="020F0502020204030204" pitchFamily="34" charset="0"/>
              </a:rPr>
              <a:t>Central Composite Response Surface designs are typically rotatable (i.e., have the same prediction variance at all points that are the same distance/radius from the center of the design, regardless of direction), with Uniform Precision (nearly flat FDS) and close to I-Optimal.</a:t>
            </a:r>
          </a:p>
          <a:p>
            <a:pPr marL="342900" indent="-342900" defTabSz="914400">
              <a:buFont typeface="Arial" panose="020B0604020202020204" pitchFamily="34" charset="0"/>
              <a:buChar char="•"/>
            </a:pPr>
            <a:r>
              <a:rPr lang="en-CA" altLang="zh-CN" sz="2800" dirty="0">
                <a:latin typeface="Calibri" panose="020F0502020204030204" pitchFamily="34" charset="0"/>
                <a:ea typeface="DengXian" panose="02010600030101010101" pitchFamily="2" charset="-122"/>
                <a:cs typeface="Calibri" panose="020F0502020204030204" pitchFamily="34" charset="0"/>
              </a:rPr>
              <a:t>Categorical Factors are permitted but the RSM design is replicated for each level combination, so quickly explodes in number of runs.</a:t>
            </a:r>
          </a:p>
          <a:p>
            <a:pPr marL="342900" lvl="0" indent="-342900" defTabSz="914400">
              <a:buFont typeface="Arial" panose="020B0604020202020204" pitchFamily="34" charset="0"/>
              <a:buChar char="•"/>
            </a:pPr>
            <a:r>
              <a:rPr lang="en-CA" altLang="zh-CN" sz="2800" dirty="0">
                <a:latin typeface="Calibri" panose="020F0502020204030204" pitchFamily="34" charset="0"/>
                <a:ea typeface="DengXian" panose="02010600030101010101" pitchFamily="2" charset="-122"/>
                <a:cs typeface="Calibri" panose="020F0502020204030204" pitchFamily="34" charset="0"/>
              </a:rPr>
              <a:t>RSM designs cannot accommodate factor constraints.</a:t>
            </a:r>
          </a:p>
          <a:p>
            <a:pPr marL="342900" lvl="0" indent="-342900" defTabSz="914400">
              <a:buFont typeface="Arial" panose="020B0604020202020204" pitchFamily="34" charset="0"/>
              <a:buChar char="•"/>
            </a:pPr>
            <a:r>
              <a:rPr lang="en-CA" altLang="zh-CN" sz="2800" dirty="0">
                <a:latin typeface="Calibri" panose="020F0502020204030204" pitchFamily="34" charset="0"/>
                <a:ea typeface="DengXian" panose="02010600030101010101" pitchFamily="2" charset="-122"/>
                <a:cs typeface="Calibri" panose="020F0502020204030204" pitchFamily="34" charset="0"/>
              </a:rPr>
              <a:t>Optimal designs are more efficient than RSM designs.</a:t>
            </a:r>
          </a:p>
        </p:txBody>
      </p:sp>
    </p:spTree>
    <p:extLst>
      <p:ext uri="{BB962C8B-B14F-4D97-AF65-F5344CB8AC3E}">
        <p14:creationId xmlns:p14="http://schemas.microsoft.com/office/powerpoint/2010/main" val="26680831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D49E1C-95A6-4F5D-5437-548834D6DAF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C86D474-0EBC-5CAA-3777-56A38653F7EE}"/>
              </a:ext>
            </a:extLst>
          </p:cNvPr>
          <p:cNvSpPr>
            <a:spLocks noGrp="1"/>
          </p:cNvSpPr>
          <p:nvPr>
            <p:ph type="title"/>
          </p:nvPr>
        </p:nvSpPr>
        <p:spPr>
          <a:xfrm>
            <a:off x="457200" y="112260"/>
            <a:ext cx="8229600" cy="1143000"/>
          </a:xfrm>
          <a:prstGeom prst="rect">
            <a:avLst/>
          </a:prstGeom>
        </p:spPr>
        <p:txBody>
          <a:bodyPr/>
          <a:lstStyle/>
          <a:p>
            <a:r>
              <a:rPr lang="en-US" dirty="0"/>
              <a:t>Summary: When to Use Optimal Designs</a:t>
            </a:r>
          </a:p>
        </p:txBody>
      </p:sp>
      <p:sp>
        <p:nvSpPr>
          <p:cNvPr id="2" name="Rectangle 1">
            <a:extLst>
              <a:ext uri="{FF2B5EF4-FFF2-40B4-BE49-F238E27FC236}">
                <a16:creationId xmlns:a16="http://schemas.microsoft.com/office/drawing/2014/main" id="{220BA5AB-6DEE-D1B1-D17A-3365B5A824BC}"/>
              </a:ext>
            </a:extLst>
          </p:cNvPr>
          <p:cNvSpPr>
            <a:spLocks noChangeArrowheads="1"/>
          </p:cNvSpPr>
          <p:nvPr/>
        </p:nvSpPr>
        <p:spPr bwMode="auto">
          <a:xfrm flipH="1">
            <a:off x="457201" y="1414052"/>
            <a:ext cx="8229599" cy="5262979"/>
          </a:xfrm>
          <a:prstGeom prst="rect">
            <a:avLst/>
          </a:prstGeom>
          <a:noFill/>
          <a:ln w="190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1pPr>
            <a:lvl2pPr marL="457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2pPr>
            <a:lvl3pPr marL="914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3pPr>
            <a:lvl4pPr marL="1371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4pPr>
            <a:lvl5pPr marL="18288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5pPr>
            <a:lvl6pPr marL="22860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6pPr>
            <a:lvl7pPr marL="2743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7pPr>
            <a:lvl8pPr marL="3200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8pPr>
            <a:lvl9pPr marL="3657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9pPr>
          </a:lstStyle>
          <a:p>
            <a:pPr marL="342900" lvl="0" indent="-342900" defTabSz="914400">
              <a:buFont typeface="Arial" panose="020B0604020202020204" pitchFamily="34" charset="0"/>
              <a:buChar char="•"/>
            </a:pPr>
            <a:r>
              <a:rPr lang="en-CA" altLang="zh-CN" sz="2800" dirty="0">
                <a:latin typeface="Calibri" panose="020F0502020204030204" pitchFamily="34" charset="0"/>
                <a:ea typeface="DengXian" panose="02010600030101010101" pitchFamily="2" charset="-122"/>
                <a:cs typeface="Calibri" panose="020F0502020204030204" pitchFamily="34" charset="0"/>
              </a:rPr>
              <a:t>There are linear factor constraints.</a:t>
            </a:r>
          </a:p>
          <a:p>
            <a:pPr marL="342900" lvl="0" indent="-342900" defTabSz="914400">
              <a:buFont typeface="Arial" panose="020B0604020202020204" pitchFamily="34" charset="0"/>
              <a:buChar char="•"/>
            </a:pPr>
            <a:r>
              <a:rPr lang="en-CA" altLang="zh-CN" sz="2800" dirty="0">
                <a:latin typeface="Calibri" panose="020F0502020204030204" pitchFamily="34" charset="0"/>
                <a:ea typeface="DengXian" panose="02010600030101010101" pitchFamily="2" charset="-122"/>
                <a:cs typeface="Calibri" panose="020F0502020204030204" pitchFamily="34" charset="0"/>
              </a:rPr>
              <a:t>You have a mix of continuous and multi-level categorical factors.</a:t>
            </a:r>
          </a:p>
          <a:p>
            <a:pPr marL="342900" lvl="0" indent="-342900" defTabSz="914400">
              <a:buFont typeface="Arial" panose="020B0604020202020204" pitchFamily="34" charset="0"/>
              <a:buChar char="•"/>
            </a:pPr>
            <a:r>
              <a:rPr lang="en-CA" altLang="zh-CN" sz="2800" dirty="0">
                <a:latin typeface="Calibri" panose="020F0502020204030204" pitchFamily="34" charset="0"/>
                <a:ea typeface="DengXian" panose="02010600030101010101" pitchFamily="2" charset="-122"/>
                <a:cs typeface="Calibri" panose="020F0502020204030204" pitchFamily="34" charset="0"/>
              </a:rPr>
              <a:t>Runs are expensive or difficult, so you need the most efficient design possible.</a:t>
            </a:r>
          </a:p>
          <a:p>
            <a:pPr marL="342900" lvl="0" indent="-342900" defTabSz="914400">
              <a:buFont typeface="Arial" panose="020B0604020202020204" pitchFamily="34" charset="0"/>
              <a:buChar char="•"/>
            </a:pPr>
            <a:r>
              <a:rPr lang="en-CA" altLang="zh-CN" sz="2800" dirty="0">
                <a:latin typeface="Calibri" panose="020F0502020204030204" pitchFamily="34" charset="0"/>
                <a:ea typeface="DengXian" panose="02010600030101010101" pitchFamily="2" charset="-122"/>
                <a:cs typeface="Calibri" panose="020F0502020204030204" pitchFamily="34" charset="0"/>
              </a:rPr>
              <a:t>The model to be used is not a straightforward main effects + 2-way interaction + quadratic model.  For example, you might want to estimate a quadratic term only for specific factors or to estimate cubic terms.</a:t>
            </a:r>
          </a:p>
          <a:p>
            <a:pPr marL="342900" lvl="0" indent="-342900" defTabSz="914400">
              <a:buFont typeface="Arial" panose="020B0604020202020204" pitchFamily="34" charset="0"/>
              <a:buChar char="•"/>
            </a:pPr>
            <a:r>
              <a:rPr lang="en-CA" altLang="zh-CN" sz="2800" dirty="0">
                <a:latin typeface="Calibri" panose="020F0502020204030204" pitchFamily="34" charset="0"/>
                <a:ea typeface="DengXian" panose="02010600030101010101" pitchFamily="2" charset="-122"/>
                <a:cs typeface="Calibri" panose="020F0502020204030204" pitchFamily="34" charset="0"/>
              </a:rPr>
              <a:t>Augment an existing design (coming in V11.1).</a:t>
            </a:r>
          </a:p>
          <a:p>
            <a:pPr marL="342900" lvl="0" indent="-342900" defTabSz="914400">
              <a:buFont typeface="Arial" panose="020B0604020202020204" pitchFamily="34" charset="0"/>
              <a:buChar char="•"/>
            </a:pPr>
            <a:endParaRPr lang="en-CA" altLang="zh-CN" sz="2800" dirty="0">
              <a:latin typeface="Calibri" panose="020F0502020204030204" pitchFamily="34" charset="0"/>
              <a:ea typeface="DengXian" panose="02010600030101010101" pitchFamily="2" charset="-122"/>
              <a:cs typeface="Calibri" panose="020F0502020204030204" pitchFamily="34" charset="0"/>
            </a:endParaRPr>
          </a:p>
        </p:txBody>
      </p:sp>
    </p:spTree>
    <p:extLst>
      <p:ext uri="{BB962C8B-B14F-4D97-AF65-F5344CB8AC3E}">
        <p14:creationId xmlns:p14="http://schemas.microsoft.com/office/powerpoint/2010/main" val="41089861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5088CB-ADE3-460D-16B7-3181912168A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E2AC3E9-E085-8D97-4169-1678CEAA9BDA}"/>
              </a:ext>
            </a:extLst>
          </p:cNvPr>
          <p:cNvSpPr>
            <a:spLocks noGrp="1"/>
          </p:cNvSpPr>
          <p:nvPr>
            <p:ph type="title"/>
          </p:nvPr>
        </p:nvSpPr>
        <p:spPr>
          <a:xfrm>
            <a:off x="457200" y="245610"/>
            <a:ext cx="8229600" cy="1143000"/>
          </a:xfrm>
          <a:prstGeom prst="rect">
            <a:avLst/>
          </a:prstGeom>
        </p:spPr>
        <p:txBody>
          <a:bodyPr/>
          <a:lstStyle/>
          <a:p>
            <a:r>
              <a:rPr lang="en-US" dirty="0"/>
              <a:t>D-Optimal Designs</a:t>
            </a:r>
          </a:p>
        </p:txBody>
      </p:sp>
      <mc:AlternateContent xmlns:mc="http://schemas.openxmlformats.org/markup-compatibility/2006" xmlns:a14="http://schemas.microsoft.com/office/drawing/2010/main">
        <mc:Choice Requires="a14">
          <p:sp>
            <p:nvSpPr>
              <p:cNvPr id="5" name="Text Placeholder 4">
                <a:extLst>
                  <a:ext uri="{FF2B5EF4-FFF2-40B4-BE49-F238E27FC236}">
                    <a16:creationId xmlns:a16="http://schemas.microsoft.com/office/drawing/2014/main" id="{C614E59C-6FB8-7BA0-D3D1-3391DB0CC4D3}"/>
                  </a:ext>
                </a:extLst>
              </p:cNvPr>
              <p:cNvSpPr>
                <a:spLocks noGrp="1"/>
              </p:cNvSpPr>
              <p:nvPr>
                <p:ph type="body" sz="quarter" idx="10"/>
              </p:nvPr>
            </p:nvSpPr>
            <p:spPr>
              <a:xfrm>
                <a:off x="387095" y="1088830"/>
                <a:ext cx="8229600" cy="3915580"/>
              </a:xfrm>
            </p:spPr>
            <p:txBody>
              <a:bodyPr/>
              <a:lstStyle/>
              <a:p>
                <a:r>
                  <a:rPr lang="en-US" sz="2800" dirty="0"/>
                  <a:t>A </a:t>
                </a:r>
                <a:r>
                  <a:rPr lang="en-US" sz="2800" b="1" dirty="0"/>
                  <a:t>D-Optimal</a:t>
                </a:r>
                <a:r>
                  <a:rPr lang="en-US" sz="2800" dirty="0"/>
                  <a:t> design maximizes the </a:t>
                </a:r>
                <a:r>
                  <a:rPr lang="en-US" sz="2800" b="1" dirty="0"/>
                  <a:t>determinant</a:t>
                </a:r>
                <a:r>
                  <a:rPr lang="en-US" sz="2800" dirty="0"/>
                  <a:t> of the </a:t>
                </a:r>
                <a14:m>
                  <m:oMath xmlns:m="http://schemas.openxmlformats.org/officeDocument/2006/math">
                    <m:r>
                      <a:rPr lang="en-US" sz="2800" i="1">
                        <a:latin typeface="Cambria Math" panose="02040503050406030204" pitchFamily="18" charset="0"/>
                      </a:rPr>
                      <m:t>𝑋</m:t>
                    </m:r>
                    <m:r>
                      <a:rPr lang="en-US" sz="2800" i="1">
                        <a:latin typeface="Cambria Math" panose="02040503050406030204" pitchFamily="18" charset="0"/>
                      </a:rPr>
                      <m:t>′</m:t>
                    </m:r>
                    <m:r>
                      <a:rPr lang="en-US" sz="2800" i="1">
                        <a:latin typeface="Cambria Math" panose="02040503050406030204" pitchFamily="18" charset="0"/>
                      </a:rPr>
                      <m:t>𝑋</m:t>
                    </m:r>
                  </m:oMath>
                </a14:m>
                <a:r>
                  <a:rPr lang="en-US" sz="2800" dirty="0"/>
                  <a:t> information matrix, which minimizes the volume of the joint confidence region of the estimated regression coefficients. </a:t>
                </a:r>
              </a:p>
              <a:p>
                <a:r>
                  <a:rPr lang="en-US" sz="2800" dirty="0"/>
                  <a:t>This results in good overall model precision, so is recommended as a general-purpose alternative to screening and two-level factorial designs.</a:t>
                </a:r>
              </a:p>
              <a:p>
                <a:pPr lvl="0"/>
                <a:endParaRPr lang="en-CA" sz="2800" dirty="0"/>
              </a:p>
            </p:txBody>
          </p:sp>
        </mc:Choice>
        <mc:Fallback xmlns="">
          <p:sp>
            <p:nvSpPr>
              <p:cNvPr id="5" name="Text Placeholder 4">
                <a:extLst>
                  <a:ext uri="{FF2B5EF4-FFF2-40B4-BE49-F238E27FC236}">
                    <a16:creationId xmlns:a16="http://schemas.microsoft.com/office/drawing/2014/main" id="{C614E59C-6FB8-7BA0-D3D1-3391DB0CC4D3}"/>
                  </a:ext>
                </a:extLst>
              </p:cNvPr>
              <p:cNvSpPr>
                <a:spLocks noGrp="1" noRot="1" noChangeAspect="1" noMove="1" noResize="1" noEditPoints="1" noAdjustHandles="1" noChangeArrowheads="1" noChangeShapeType="1" noTextEdit="1"/>
              </p:cNvSpPr>
              <p:nvPr>
                <p:ph type="body" sz="quarter" idx="10"/>
              </p:nvPr>
            </p:nvSpPr>
            <p:spPr>
              <a:xfrm>
                <a:off x="387095" y="1088830"/>
                <a:ext cx="8229600" cy="3915580"/>
              </a:xfrm>
              <a:blipFill>
                <a:blip r:embed="rId2"/>
                <a:stretch>
                  <a:fillRect l="-1259" t="-1558"/>
                </a:stretch>
              </a:blipFill>
            </p:spPr>
            <p:txBody>
              <a:bodyPr/>
              <a:lstStyle/>
              <a:p>
                <a:r>
                  <a:rPr lang="en-US">
                    <a:noFill/>
                  </a:rPr>
                  <a:t> </a:t>
                </a:r>
              </a:p>
            </p:txBody>
          </p:sp>
        </mc:Fallback>
      </mc:AlternateContent>
    </p:spTree>
    <p:extLst>
      <p:ext uri="{BB962C8B-B14F-4D97-AF65-F5344CB8AC3E}">
        <p14:creationId xmlns:p14="http://schemas.microsoft.com/office/powerpoint/2010/main" val="31257727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DA6ADA-BFBE-9242-F11A-EF3DC24B507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9598D49-293C-081F-5543-40CDCF843D80}"/>
              </a:ext>
            </a:extLst>
          </p:cNvPr>
          <p:cNvSpPr>
            <a:spLocks noGrp="1"/>
          </p:cNvSpPr>
          <p:nvPr>
            <p:ph type="title"/>
          </p:nvPr>
        </p:nvSpPr>
        <p:spPr>
          <a:xfrm>
            <a:off x="457200" y="245610"/>
            <a:ext cx="8229600" cy="1143000"/>
          </a:xfrm>
          <a:prstGeom prst="rect">
            <a:avLst/>
          </a:prstGeom>
        </p:spPr>
        <p:txBody>
          <a:bodyPr/>
          <a:lstStyle/>
          <a:p>
            <a:r>
              <a:rPr lang="en-US" dirty="0"/>
              <a:t>D-Optimal Designs</a:t>
            </a:r>
          </a:p>
        </p:txBody>
      </p:sp>
      <mc:AlternateContent xmlns:mc="http://schemas.openxmlformats.org/markup-compatibility/2006" xmlns:a14="http://schemas.microsoft.com/office/drawing/2010/main">
        <mc:Choice Requires="a14">
          <p:sp>
            <p:nvSpPr>
              <p:cNvPr id="6" name="Text Box 2">
                <a:extLst>
                  <a:ext uri="{FF2B5EF4-FFF2-40B4-BE49-F238E27FC236}">
                    <a16:creationId xmlns:a16="http://schemas.microsoft.com/office/drawing/2014/main" id="{E574F168-551C-37E8-5474-6711A08FCD97}"/>
                  </a:ext>
                </a:extLst>
              </p:cNvPr>
              <p:cNvSpPr txBox="1">
                <a:spLocks noChangeArrowheads="1"/>
              </p:cNvSpPr>
              <p:nvPr/>
            </p:nvSpPr>
            <p:spPr bwMode="auto">
              <a:xfrm>
                <a:off x="4414684" y="1314019"/>
                <a:ext cx="4581832" cy="5116277"/>
              </a:xfrm>
              <a:prstGeom prst="rect">
                <a:avLst/>
              </a:prstGeom>
              <a:solidFill>
                <a:srgbClr val="FFFFFF"/>
              </a:solidFill>
              <a:ln w="9525">
                <a:solidFill>
                  <a:srgbClr val="FF0000"/>
                </a:solidFill>
                <a:miter lim="800000"/>
                <a:headEnd/>
                <a:tailEnd/>
              </a:ln>
            </p:spPr>
            <p:txBody>
              <a:bodyPr rot="0" vert="horz" wrap="square" lIns="91440" tIns="45720" rIns="91440" bIns="45720" anchor="t" anchorCtr="0">
                <a:noAutofit/>
              </a:bodyPr>
              <a:lstStyle/>
              <a:p>
                <a:pPr marL="0" marR="0">
                  <a:lnSpc>
                    <a:spcPct val="115000"/>
                  </a:lnSpc>
                  <a:spcAft>
                    <a:spcPts val="1000"/>
                  </a:spcAft>
                  <a:buNone/>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Joint confidence ellipsoids (95% confidence) for two regression parameters (</a:t>
                </a:r>
                <a14:m>
                  <m:oMath xmlns:m="http://schemas.openxmlformats.org/officeDocument/2006/math">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𝛽</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0</m:t>
                        </m:r>
                      </m:sub>
                    </m:s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 </m:t>
                    </m:r>
                  </m:oMath>
                </a14:m>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and </a:t>
                </a:r>
                <a14:m>
                  <m:oMath xmlns:m="http://schemas.openxmlformats.org/officeDocument/2006/math">
                    <m:sSub>
                      <m:sSub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𝛽</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1</m:t>
                        </m:r>
                      </m:sub>
                    </m:sSub>
                  </m:oMath>
                </a14:m>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under two different experimental designs. The </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D-optimal design</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(blue ellipse) leads to a much smaller ellipse (lower joint uncertainty) than a </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suboptimal design</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(red ellipse) that has a lower </a:t>
                </a:r>
                <a14:m>
                  <m:oMath xmlns:m="http://schemas.openxmlformats.org/officeDocument/2006/math">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det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en-US" sz="1800" i="1">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𝑋</m:t>
                        </m:r>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up>
                    </m:s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𝑋</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In higher dimensions, D-optimality analogously minimizes the hyper-volume of the confidence ellipsoid for all parameters.</a:t>
                </a:r>
              </a:p>
              <a:p>
                <a:pPr marL="0" marR="0">
                  <a:lnSpc>
                    <a:spcPct val="115000"/>
                  </a:lnSpc>
                  <a:spcAft>
                    <a:spcPts val="10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This property makes D-optimal designs especially useful when we care about the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overall</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precision of all model coefficients together, rather than any single coefficient in isolation.</a:t>
                </a:r>
              </a:p>
            </p:txBody>
          </p:sp>
        </mc:Choice>
        <mc:Fallback xmlns="">
          <p:sp>
            <p:nvSpPr>
              <p:cNvPr id="6" name="Text Box 2">
                <a:extLst>
                  <a:ext uri="{FF2B5EF4-FFF2-40B4-BE49-F238E27FC236}">
                    <a16:creationId xmlns:a16="http://schemas.microsoft.com/office/drawing/2014/main" id="{E574F168-551C-37E8-5474-6711A08FCD97}"/>
                  </a:ext>
                </a:extLst>
              </p:cNvPr>
              <p:cNvSpPr txBox="1">
                <a:spLocks noRot="1" noChangeAspect="1" noMove="1" noResize="1" noEditPoints="1" noAdjustHandles="1" noChangeArrowheads="1" noChangeShapeType="1" noTextEdit="1"/>
              </p:cNvSpPr>
              <p:nvPr/>
            </p:nvSpPr>
            <p:spPr bwMode="auto">
              <a:xfrm>
                <a:off x="4414684" y="1314019"/>
                <a:ext cx="4581832" cy="5116277"/>
              </a:xfrm>
              <a:prstGeom prst="rect">
                <a:avLst/>
              </a:prstGeom>
              <a:blipFill>
                <a:blip r:embed="rId2"/>
                <a:stretch>
                  <a:fillRect l="-928" t="-119" r="-1724"/>
                </a:stretch>
              </a:blipFill>
              <a:ln w="9525">
                <a:solidFill>
                  <a:srgbClr val="FF0000"/>
                </a:solidFill>
                <a:miter lim="800000"/>
                <a:headEnd/>
                <a:tailEnd/>
              </a:ln>
            </p:spPr>
            <p:txBody>
              <a:bodyPr/>
              <a:lstStyle/>
              <a:p>
                <a:r>
                  <a:rPr lang="en-US">
                    <a:noFill/>
                  </a:rPr>
                  <a:t> </a:t>
                </a:r>
              </a:p>
            </p:txBody>
          </p:sp>
        </mc:Fallback>
      </mc:AlternateContent>
      <p:pic>
        <p:nvPicPr>
          <p:cNvPr id="7" name="Picture 6">
            <a:extLst>
              <a:ext uri="{FF2B5EF4-FFF2-40B4-BE49-F238E27FC236}">
                <a16:creationId xmlns:a16="http://schemas.microsoft.com/office/drawing/2014/main" id="{117CF5D8-2B72-7514-3290-7A2CE10E3DE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314020"/>
            <a:ext cx="4326194" cy="4238291"/>
          </a:xfrm>
          <a:prstGeom prst="rect">
            <a:avLst/>
          </a:prstGeom>
          <a:noFill/>
        </p:spPr>
      </p:pic>
    </p:spTree>
    <p:extLst>
      <p:ext uri="{BB962C8B-B14F-4D97-AF65-F5344CB8AC3E}">
        <p14:creationId xmlns:p14="http://schemas.microsoft.com/office/powerpoint/2010/main" val="12396269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C0615D-3FF5-206F-34D4-A7FC1034169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CF16950-3B24-1EFC-0604-848F1509F76D}"/>
              </a:ext>
            </a:extLst>
          </p:cNvPr>
          <p:cNvSpPr>
            <a:spLocks noGrp="1"/>
          </p:cNvSpPr>
          <p:nvPr>
            <p:ph type="title"/>
          </p:nvPr>
        </p:nvSpPr>
        <p:spPr>
          <a:xfrm>
            <a:off x="457200" y="245610"/>
            <a:ext cx="8229600" cy="1143000"/>
          </a:xfrm>
          <a:prstGeom prst="rect">
            <a:avLst/>
          </a:prstGeom>
        </p:spPr>
        <p:txBody>
          <a:bodyPr/>
          <a:lstStyle/>
          <a:p>
            <a:r>
              <a:rPr lang="en-US" dirty="0"/>
              <a:t>D-Optimal Designs</a:t>
            </a:r>
          </a:p>
        </p:txBody>
      </p:sp>
      <p:pic>
        <p:nvPicPr>
          <p:cNvPr id="3" name="Picture 2">
            <a:extLst>
              <a:ext uri="{FF2B5EF4-FFF2-40B4-BE49-F238E27FC236}">
                <a16:creationId xmlns:a16="http://schemas.microsoft.com/office/drawing/2014/main" id="{E4D67D91-04F7-6B6E-6422-5555039520A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47784" y="2159323"/>
            <a:ext cx="5448431" cy="3275013"/>
          </a:xfrm>
          <a:prstGeom prst="rect">
            <a:avLst/>
          </a:prstGeom>
          <a:noFill/>
        </p:spPr>
      </p:pic>
      <p:sp>
        <p:nvSpPr>
          <p:cNvPr id="8" name="TextBox 7">
            <a:extLst>
              <a:ext uri="{FF2B5EF4-FFF2-40B4-BE49-F238E27FC236}">
                <a16:creationId xmlns:a16="http://schemas.microsoft.com/office/drawing/2014/main" id="{0F508D25-91BB-C759-2FAA-80D8DD4B8724}"/>
              </a:ext>
            </a:extLst>
          </p:cNvPr>
          <p:cNvSpPr txBox="1"/>
          <p:nvPr/>
        </p:nvSpPr>
        <p:spPr>
          <a:xfrm>
            <a:off x="800100" y="1016323"/>
            <a:ext cx="7711916" cy="923330"/>
          </a:xfrm>
          <a:prstGeom prst="rect">
            <a:avLst/>
          </a:prstGeom>
          <a:noFill/>
          <a:ln w="19050">
            <a:solidFill>
              <a:srgbClr val="FF0000"/>
            </a:solidFill>
          </a:ln>
        </p:spPr>
        <p:txBody>
          <a:bodyPr wrap="square">
            <a:spAutoFit/>
          </a:bodyPr>
          <a:lstStyle/>
          <a:p>
            <a:r>
              <a:rPr lang="en-US" sz="1800" dirty="0">
                <a:latin typeface="Calibri" panose="020F0502020204030204" pitchFamily="34" charset="0"/>
                <a:ea typeface="Times New Roman" panose="02020603050405020304" pitchFamily="18" charset="0"/>
                <a:cs typeface="Times New Roman" panose="02020603050405020304" pitchFamily="18" charset="0"/>
              </a:rPr>
              <a:t>Example: </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2 Factor, D-Optimal design with a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Main Effects + 2-Way Interactions + Quadratic</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model, with 6 additional runs for model, giving a </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Total No. of Runs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 12.</a:t>
            </a:r>
            <a:endParaRPr lang="en-US" dirty="0"/>
          </a:p>
        </p:txBody>
      </p:sp>
      <p:sp>
        <p:nvSpPr>
          <p:cNvPr id="10" name="TextBox 9">
            <a:extLst>
              <a:ext uri="{FF2B5EF4-FFF2-40B4-BE49-F238E27FC236}">
                <a16:creationId xmlns:a16="http://schemas.microsoft.com/office/drawing/2014/main" id="{9FF518FA-6FE3-6498-ECA5-9BC30D187DA3}"/>
              </a:ext>
            </a:extLst>
          </p:cNvPr>
          <p:cNvSpPr txBox="1"/>
          <p:nvPr/>
        </p:nvSpPr>
        <p:spPr>
          <a:xfrm>
            <a:off x="1271270" y="5689060"/>
            <a:ext cx="6920230" cy="923330"/>
          </a:xfrm>
          <a:prstGeom prst="rect">
            <a:avLst/>
          </a:prstGeom>
          <a:noFill/>
          <a:ln w="19050">
            <a:solidFill>
              <a:srgbClr val="FF0000"/>
            </a:solidFill>
          </a:ln>
        </p:spPr>
        <p:txBody>
          <a:bodyPr wrap="square">
            <a:spAutoFit/>
          </a:bodyPr>
          <a:lstStyle/>
          <a:p>
            <a:pPr marL="228600" marR="0" indent="0">
              <a:spcAft>
                <a:spcPts val="1000"/>
              </a:spcAft>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From this chart of factor settings for A, B, we can see that the D-Optimal design has selected a 3-level full-factorial and added replicates in the corners.</a:t>
            </a:r>
          </a:p>
        </p:txBody>
      </p:sp>
    </p:spTree>
    <p:extLst>
      <p:ext uri="{BB962C8B-B14F-4D97-AF65-F5344CB8AC3E}">
        <p14:creationId xmlns:p14="http://schemas.microsoft.com/office/powerpoint/2010/main" val="8675942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6271AC-0EC1-5D7B-C20B-FD99E058137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AEEB07C-E86C-0361-854A-3F027267D110}"/>
              </a:ext>
            </a:extLst>
          </p:cNvPr>
          <p:cNvSpPr>
            <a:spLocks noGrp="1"/>
          </p:cNvSpPr>
          <p:nvPr>
            <p:ph type="title"/>
          </p:nvPr>
        </p:nvSpPr>
        <p:spPr>
          <a:xfrm>
            <a:off x="457200" y="245610"/>
            <a:ext cx="8229600" cy="1143000"/>
          </a:xfrm>
          <a:prstGeom prst="rect">
            <a:avLst/>
          </a:prstGeom>
        </p:spPr>
        <p:txBody>
          <a:bodyPr/>
          <a:lstStyle/>
          <a:p>
            <a:r>
              <a:rPr lang="en-US" dirty="0"/>
              <a:t>I-Optimal Designs</a:t>
            </a:r>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0EAA537C-A247-0BAB-3A42-7CB31C5420B0}"/>
                  </a:ext>
                </a:extLst>
              </p:cNvPr>
              <p:cNvSpPr>
                <a:spLocks noChangeArrowheads="1"/>
              </p:cNvSpPr>
              <p:nvPr/>
            </p:nvSpPr>
            <p:spPr bwMode="auto">
              <a:xfrm>
                <a:off x="262689" y="1413605"/>
                <a:ext cx="8618621" cy="4841838"/>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1pPr>
                <a:lvl2pPr marL="457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2pPr>
                <a:lvl3pPr marL="914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3pPr>
                <a:lvl4pPr marL="1371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4pPr>
                <a:lvl5pPr marL="18288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5pPr>
                <a:lvl6pPr marL="22860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6pPr>
                <a:lvl7pPr marL="2743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7pPr>
                <a:lvl8pPr marL="3200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8pPr>
                <a:lvl9pPr marL="3657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9pPr>
              </a:lstStyle>
              <a:p>
                <a:pPr marL="457200" lvl="0" indent="-457200" defTabSz="914400">
                  <a:buFont typeface="Arial" panose="020B0604020202020204" pitchFamily="34" charset="0"/>
                  <a:buChar char="•"/>
                </a:pPr>
                <a:r>
                  <a:rPr lang="en-US" sz="2800" dirty="0">
                    <a:latin typeface="+mn-lt"/>
                  </a:rPr>
                  <a:t>An </a:t>
                </a:r>
                <a:r>
                  <a:rPr lang="en-US" sz="2800" b="1" dirty="0">
                    <a:latin typeface="+mn-lt"/>
                  </a:rPr>
                  <a:t>I-Optimal</a:t>
                </a:r>
                <a:r>
                  <a:rPr lang="en-US" sz="2800" dirty="0">
                    <a:latin typeface="+mn-lt"/>
                  </a:rPr>
                  <a:t> design minimizes the trace of </a:t>
                </a:r>
                <a14:m>
                  <m:oMath xmlns:m="http://schemas.openxmlformats.org/officeDocument/2006/math">
                    <m:r>
                      <a:rPr lang="en-US" sz="2800">
                        <a:latin typeface="Cambria Math" panose="02040503050406030204" pitchFamily="18" charset="0"/>
                      </a:rPr>
                      <m:t>(</m:t>
                    </m:r>
                    <m:r>
                      <a:rPr lang="en-US" sz="2800" i="1">
                        <a:latin typeface="Cambria Math" panose="02040503050406030204" pitchFamily="18" charset="0"/>
                      </a:rPr>
                      <m:t>𝑋</m:t>
                    </m:r>
                    <m:r>
                      <a:rPr lang="en-US" sz="2800" i="1">
                        <a:latin typeface="Cambria Math" panose="02040503050406030204" pitchFamily="18" charset="0"/>
                      </a:rPr>
                      <m:t>′</m:t>
                    </m:r>
                    <m:r>
                      <a:rPr lang="en-US" sz="2800" i="1">
                        <a:latin typeface="Cambria Math" panose="02040503050406030204" pitchFamily="18" charset="0"/>
                      </a:rPr>
                      <m:t>𝑋</m:t>
                    </m:r>
                    <m:sSup>
                      <m:sSupPr>
                        <m:ctrlPr>
                          <a:rPr lang="en-US" sz="2800" i="1">
                            <a:latin typeface="Cambria Math" panose="02040503050406030204" pitchFamily="18" charset="0"/>
                          </a:rPr>
                        </m:ctrlPr>
                      </m:sSupPr>
                      <m:e>
                        <m:r>
                          <a:rPr lang="en-US" sz="2800">
                            <a:latin typeface="Cambria Math" panose="02040503050406030204" pitchFamily="18" charset="0"/>
                          </a:rPr>
                          <m:t>)</m:t>
                        </m:r>
                      </m:e>
                      <m:sup>
                        <m:r>
                          <a:rPr lang="en-US" sz="2800" i="1">
                            <a:latin typeface="Cambria Math" panose="02040503050406030204" pitchFamily="18" charset="0"/>
                          </a:rPr>
                          <m:t>−</m:t>
                        </m:r>
                        <m:r>
                          <a:rPr lang="en-US" sz="2800">
                            <a:latin typeface="Cambria Math" panose="02040503050406030204" pitchFamily="18" charset="0"/>
                          </a:rPr>
                          <m:t>1</m:t>
                        </m:r>
                      </m:sup>
                    </m:sSup>
                    <m:r>
                      <a:rPr lang="en-US" sz="2800" i="1">
                        <a:latin typeface="Cambria Math" panose="02040503050406030204" pitchFamily="18" charset="0"/>
                      </a:rPr>
                      <m:t>𝑀</m:t>
                    </m:r>
                  </m:oMath>
                </a14:m>
                <a:r>
                  <a:rPr lang="en-US" sz="2800" dirty="0">
                    <a:latin typeface="+mn-lt"/>
                  </a:rPr>
                  <a:t>, where </a:t>
                </a:r>
                <a14:m>
                  <m:oMath xmlns:m="http://schemas.openxmlformats.org/officeDocument/2006/math">
                    <m:r>
                      <a:rPr lang="en-US" sz="2800" i="1">
                        <a:latin typeface="Cambria Math" panose="02040503050406030204" pitchFamily="18" charset="0"/>
                      </a:rPr>
                      <m:t>𝑀</m:t>
                    </m:r>
                  </m:oMath>
                </a14:m>
                <a:r>
                  <a:rPr lang="en-US" sz="2800" dirty="0">
                    <a:latin typeface="+mn-lt"/>
                  </a:rPr>
                  <a:t> is the moment matrix for the given model.</a:t>
                </a:r>
              </a:p>
              <a:p>
                <a:pPr marL="457200" lvl="0" indent="-457200" defTabSz="914400">
                  <a:buFont typeface="Arial" panose="020B0604020202020204" pitchFamily="34" charset="0"/>
                  <a:buChar char="•"/>
                </a:pPr>
                <a:r>
                  <a:rPr kumimoji="0" lang="en-US" altLang="zh-CN" sz="2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This minimizes the average prediction variance (</a:t>
                </a:r>
                <a:r>
                  <a:rPr kumimoji="0" lang="en-US" altLang="zh-CN" sz="28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integrated</a:t>
                </a:r>
                <a:r>
                  <a:rPr kumimoji="0" lang="en-US" altLang="zh-CN" sz="2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variance) over the design space, which can be thought of as minimizing the area under </a:t>
                </a:r>
                <a:r>
                  <a:rPr kumimoji="0" lang="en-US" altLang="zh-CN" sz="2800" i="0"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the Fraction of Design Space (FDS) Plot.  </a:t>
                </a:r>
              </a:p>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US" altLang="zh-CN" sz="2800" i="0"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Since </a:t>
                </a:r>
                <a:r>
                  <a:rPr kumimoji="0" lang="en-US" altLang="zh-CN" sz="2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the primary objective of a Response Surface design is accurate prediction and optimization, I-Optimality </a:t>
                </a:r>
                <a:r>
                  <a:rPr kumimoji="0" lang="en-US"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is recommended for RSM designs. </a:t>
                </a:r>
              </a:p>
              <a:p>
                <a:pPr marL="457200" marR="0" lvl="0" indent="-4572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US" altLang="zh-CN" sz="28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For details on the moment matrix, see the Goos and Jones ‎book [1].</a:t>
                </a:r>
                <a:endParaRPr kumimoji="0" lang="en-US" altLang="zh-CN" sz="2800" b="0" i="0" u="none" strike="noStrike" cap="none" normalizeH="0" baseline="0" dirty="0">
                  <a:ln>
                    <a:noFill/>
                  </a:ln>
                  <a:solidFill>
                    <a:schemeClr val="tx1"/>
                  </a:solidFill>
                  <a:effectLst/>
                  <a:latin typeface="Arial" panose="020B0604020202020204" pitchFamily="34" charset="0"/>
                </a:endParaRPr>
              </a:p>
            </p:txBody>
          </p:sp>
        </mc:Choice>
        <mc:Fallback xmlns="">
          <p:sp>
            <p:nvSpPr>
              <p:cNvPr id="2" name="Rectangle 1">
                <a:extLst>
                  <a:ext uri="{FF2B5EF4-FFF2-40B4-BE49-F238E27FC236}">
                    <a16:creationId xmlns:a16="http://schemas.microsoft.com/office/drawing/2014/main" id="{0EAA537C-A247-0BAB-3A42-7CB31C5420B0}"/>
                  </a:ext>
                </a:extLst>
              </p:cNvPr>
              <p:cNvSpPr>
                <a:spLocks noRot="1" noChangeAspect="1" noMove="1" noResize="1" noEditPoints="1" noAdjustHandles="1" noChangeArrowheads="1" noChangeShapeType="1" noTextEdit="1"/>
              </p:cNvSpPr>
              <p:nvPr/>
            </p:nvSpPr>
            <p:spPr bwMode="auto">
              <a:xfrm>
                <a:off x="262689" y="1413605"/>
                <a:ext cx="8618621" cy="4841838"/>
              </a:xfrm>
              <a:prstGeom prst="rect">
                <a:avLst/>
              </a:prstGeom>
              <a:blipFill>
                <a:blip r:embed="rId2"/>
                <a:stretch>
                  <a:fillRect l="-1273" t="-504" r="-1061" b="-327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Tree>
    <p:extLst>
      <p:ext uri="{BB962C8B-B14F-4D97-AF65-F5344CB8AC3E}">
        <p14:creationId xmlns:p14="http://schemas.microsoft.com/office/powerpoint/2010/main" val="65053953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EA07C-1EAF-8CC4-090B-8CB95124C6B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C8E1109-4DC7-78C3-CB25-58C488E12210}"/>
              </a:ext>
            </a:extLst>
          </p:cNvPr>
          <p:cNvSpPr>
            <a:spLocks noGrp="1"/>
          </p:cNvSpPr>
          <p:nvPr>
            <p:ph type="title"/>
          </p:nvPr>
        </p:nvSpPr>
        <p:spPr>
          <a:xfrm>
            <a:off x="457200" y="245610"/>
            <a:ext cx="8229600" cy="1143000"/>
          </a:xfrm>
          <a:prstGeom prst="rect">
            <a:avLst/>
          </a:prstGeom>
        </p:spPr>
        <p:txBody>
          <a:bodyPr/>
          <a:lstStyle/>
          <a:p>
            <a:r>
              <a:rPr lang="en-US" dirty="0"/>
              <a:t>I-Optimal Designs</a:t>
            </a:r>
          </a:p>
        </p:txBody>
      </p:sp>
      <p:sp>
        <p:nvSpPr>
          <p:cNvPr id="8" name="TextBox 7">
            <a:extLst>
              <a:ext uri="{FF2B5EF4-FFF2-40B4-BE49-F238E27FC236}">
                <a16:creationId xmlns:a16="http://schemas.microsoft.com/office/drawing/2014/main" id="{9B813353-71AC-20BF-CD50-609D5B3B98F9}"/>
              </a:ext>
            </a:extLst>
          </p:cNvPr>
          <p:cNvSpPr txBox="1"/>
          <p:nvPr/>
        </p:nvSpPr>
        <p:spPr>
          <a:xfrm>
            <a:off x="800100" y="1016323"/>
            <a:ext cx="7711916" cy="923330"/>
          </a:xfrm>
          <a:prstGeom prst="rect">
            <a:avLst/>
          </a:prstGeom>
          <a:noFill/>
          <a:ln w="19050">
            <a:solidFill>
              <a:srgbClr val="FF0000"/>
            </a:solidFill>
          </a:ln>
        </p:spPr>
        <p:txBody>
          <a:bodyPr wrap="square">
            <a:spAutoFit/>
          </a:bodyPr>
          <a:lstStyle/>
          <a:p>
            <a:r>
              <a:rPr lang="en-US" sz="1800" dirty="0">
                <a:latin typeface="Calibri" panose="020F0502020204030204" pitchFamily="34" charset="0"/>
                <a:ea typeface="Times New Roman" panose="02020603050405020304" pitchFamily="18" charset="0"/>
                <a:cs typeface="Times New Roman" panose="02020603050405020304" pitchFamily="18" charset="0"/>
              </a:rPr>
              <a:t>Example: </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2 Factor, D-Optimal design with a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Main Effects + 2-Way Interactions + Quadratic</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model, with 6 additional runs for model, giving a </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Total No. of Runs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 12.</a:t>
            </a:r>
            <a:endParaRPr lang="en-US" dirty="0"/>
          </a:p>
        </p:txBody>
      </p:sp>
      <p:sp>
        <p:nvSpPr>
          <p:cNvPr id="10" name="TextBox 9">
            <a:extLst>
              <a:ext uri="{FF2B5EF4-FFF2-40B4-BE49-F238E27FC236}">
                <a16:creationId xmlns:a16="http://schemas.microsoft.com/office/drawing/2014/main" id="{81EE25F1-88D5-8510-0353-5E3349D4C20B}"/>
              </a:ext>
            </a:extLst>
          </p:cNvPr>
          <p:cNvSpPr txBox="1"/>
          <p:nvPr/>
        </p:nvSpPr>
        <p:spPr>
          <a:xfrm>
            <a:off x="1271270" y="5689060"/>
            <a:ext cx="6920230" cy="919098"/>
          </a:xfrm>
          <a:prstGeom prst="rect">
            <a:avLst/>
          </a:prstGeom>
          <a:noFill/>
          <a:ln w="19050">
            <a:solidFill>
              <a:srgbClr val="FF0000"/>
            </a:solidFill>
          </a:ln>
        </p:spPr>
        <p:txBody>
          <a:bodyPr wrap="square">
            <a:spAutoFit/>
          </a:bodyPr>
          <a:lstStyle/>
          <a:p>
            <a:r>
              <a:rPr lang="en-US" dirty="0"/>
              <a:t>From this chart of factor settings for A, B, we can see that the I-Optimal design has also selected a 3-level full-factorial and added replicates to the center points.</a:t>
            </a:r>
          </a:p>
        </p:txBody>
      </p:sp>
      <p:pic>
        <p:nvPicPr>
          <p:cNvPr id="2" name="Picture 1">
            <a:extLst>
              <a:ext uri="{FF2B5EF4-FFF2-40B4-BE49-F238E27FC236}">
                <a16:creationId xmlns:a16="http://schemas.microsoft.com/office/drawing/2014/main" id="{5DE32874-3533-BC97-3600-7D6DF596110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51355" y="2028189"/>
            <a:ext cx="5241290" cy="3499481"/>
          </a:xfrm>
          <a:prstGeom prst="rect">
            <a:avLst/>
          </a:prstGeom>
          <a:noFill/>
        </p:spPr>
      </p:pic>
    </p:spTree>
    <p:extLst>
      <p:ext uri="{BB962C8B-B14F-4D97-AF65-F5344CB8AC3E}">
        <p14:creationId xmlns:p14="http://schemas.microsoft.com/office/powerpoint/2010/main" val="325128111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17D155-BF97-3BB2-E96A-5AB4AA2771D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CBE6EE1-203F-A4EF-4ABC-58F61EB37040}"/>
              </a:ext>
            </a:extLst>
          </p:cNvPr>
          <p:cNvSpPr>
            <a:spLocks noGrp="1"/>
          </p:cNvSpPr>
          <p:nvPr>
            <p:ph type="title"/>
          </p:nvPr>
        </p:nvSpPr>
        <p:spPr>
          <a:xfrm>
            <a:off x="457200" y="245610"/>
            <a:ext cx="8229600" cy="1143000"/>
          </a:xfrm>
          <a:prstGeom prst="rect">
            <a:avLst/>
          </a:prstGeom>
        </p:spPr>
        <p:txBody>
          <a:bodyPr/>
          <a:lstStyle/>
          <a:p>
            <a:r>
              <a:rPr lang="en-US" dirty="0"/>
              <a:t>A-Optimal Designs</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4742C8B-C34A-3207-2631-FA7862E837E1}"/>
                  </a:ext>
                </a:extLst>
              </p:cNvPr>
              <p:cNvSpPr txBox="1"/>
              <p:nvPr/>
            </p:nvSpPr>
            <p:spPr>
              <a:xfrm>
                <a:off x="750715" y="1090423"/>
                <a:ext cx="8002760" cy="5693866"/>
              </a:xfrm>
              <a:prstGeom prst="rect">
                <a:avLst/>
              </a:prstGeom>
              <a:noFill/>
            </p:spPr>
            <p:txBody>
              <a:bodyPr wrap="square">
                <a:spAutoFit/>
              </a:bodyPr>
              <a:lstStyle/>
              <a:p>
                <a:pPr marL="285750" indent="-285750">
                  <a:buFont typeface="Arial" panose="020B0604020202020204" pitchFamily="34" charset="0"/>
                  <a:buChar char="•"/>
                </a:pPr>
                <a:r>
                  <a:rPr lang="en-US" sz="2800" dirty="0">
                    <a:effectLst/>
                    <a:latin typeface="Calibri" panose="020F0502020204030204" pitchFamily="34" charset="0"/>
                    <a:ea typeface="DengXian" panose="02010600030101010101" pitchFamily="2" charset="-122"/>
                  </a:rPr>
                  <a:t>An </a:t>
                </a:r>
                <a:r>
                  <a:rPr lang="en-US" sz="2800" b="1" dirty="0">
                    <a:effectLst/>
                    <a:latin typeface="Calibri" panose="020F0502020204030204" pitchFamily="34" charset="0"/>
                    <a:ea typeface="DengXian" panose="02010600030101010101" pitchFamily="2" charset="-122"/>
                  </a:rPr>
                  <a:t>A-Optimal</a:t>
                </a:r>
                <a:r>
                  <a:rPr lang="en-US" sz="2800" dirty="0">
                    <a:effectLst/>
                    <a:latin typeface="Calibri" panose="020F0502020204030204" pitchFamily="34" charset="0"/>
                    <a:ea typeface="DengXian" panose="02010600030101010101" pitchFamily="2" charset="-122"/>
                  </a:rPr>
                  <a:t> design minimizes the </a:t>
                </a:r>
                <a:r>
                  <a:rPr lang="en-US" sz="2800" dirty="0">
                    <a:effectLst/>
                    <a:latin typeface="Calibri" panose="020F0502020204030204" pitchFamily="34" charset="0"/>
                    <a:ea typeface="Times New Roman" panose="02020603050405020304" pitchFamily="18" charset="0"/>
                    <a:cs typeface="Times New Roman" panose="02020603050405020304" pitchFamily="18" charset="0"/>
                  </a:rPr>
                  <a:t>trace of </a:t>
                </a:r>
                <a14:m>
                  <m:oMath xmlns:m="http://schemas.openxmlformats.org/officeDocument/2006/math">
                    <m:r>
                      <a:rPr lang="en-US" sz="28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2800" i="1">
                        <a:effectLst/>
                        <a:latin typeface="Cambria Math" panose="02040503050406030204" pitchFamily="18" charset="0"/>
                        <a:ea typeface="Times New Roman" panose="02020603050405020304" pitchFamily="18" charset="0"/>
                        <a:cs typeface="Times New Roman" panose="02020603050405020304" pitchFamily="18" charset="0"/>
                      </a:rPr>
                      <m:t>𝑋</m:t>
                    </m:r>
                    <m:r>
                      <a:rPr lang="en-US" sz="2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800" i="1">
                        <a:effectLst/>
                        <a:latin typeface="Cambria Math" panose="02040503050406030204" pitchFamily="18" charset="0"/>
                        <a:ea typeface="Times New Roman" panose="02020603050405020304" pitchFamily="18" charset="0"/>
                        <a:cs typeface="Times New Roman" panose="02020603050405020304" pitchFamily="18" charset="0"/>
                      </a:rPr>
                      <m:t>𝑋</m:t>
                    </m:r>
                    <m:sSup>
                      <m:sSupPr>
                        <m:ctrlPr>
                          <a:rPr lang="en-US" sz="2800" i="1">
                            <a:effectLst/>
                            <a:latin typeface="Cambria Math" panose="02040503050406030204" pitchFamily="18" charset="0"/>
                          </a:rPr>
                        </m:ctrlPr>
                      </m:sSupPr>
                      <m:e>
                        <m:r>
                          <a:rPr lang="en-US" sz="2800">
                            <a:effectLst/>
                            <a:latin typeface="Cambria Math" panose="02040503050406030204" pitchFamily="18" charset="0"/>
                            <a:ea typeface="Times New Roman" panose="02020603050405020304" pitchFamily="18" charset="0"/>
                            <a:cs typeface="Times New Roman" panose="02020603050405020304" pitchFamily="18" charset="0"/>
                          </a:rPr>
                          <m:t>)</m:t>
                        </m:r>
                      </m:e>
                      <m:sup>
                        <m:r>
                          <a:rPr lang="en-US" sz="2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2800">
                            <a:effectLst/>
                            <a:latin typeface="Cambria Math" panose="02040503050406030204" pitchFamily="18" charset="0"/>
                            <a:ea typeface="Times New Roman" panose="02020603050405020304" pitchFamily="18" charset="0"/>
                            <a:cs typeface="Times New Roman" panose="02020603050405020304" pitchFamily="18" charset="0"/>
                          </a:rPr>
                          <m:t>1</m:t>
                        </m:r>
                      </m:sup>
                    </m:sSup>
                  </m:oMath>
                </a14:m>
                <a:r>
                  <a:rPr lang="en-US" sz="2800" dirty="0">
                    <a:effectLst/>
                    <a:latin typeface="Calibri" panose="020F0502020204030204" pitchFamily="34" charset="0"/>
                    <a:ea typeface="Times New Roman" panose="02020603050405020304" pitchFamily="18" charset="0"/>
                    <a:cs typeface="Times New Roman" panose="02020603050405020304" pitchFamily="18" charset="0"/>
                  </a:rPr>
                  <a:t> (the trace of the inverse of the information matrix)</a:t>
                </a:r>
                <a:r>
                  <a:rPr lang="en-US" sz="2800" dirty="0">
                    <a:effectLst/>
                    <a:latin typeface="Calibri" panose="020F0502020204030204" pitchFamily="34" charset="0"/>
                    <a:ea typeface="DengXian" panose="02010600030101010101" pitchFamily="2" charset="-122"/>
                  </a:rPr>
                  <a:t>, which minimizes the </a:t>
                </a:r>
                <a:r>
                  <a:rPr lang="en-US" sz="2800" b="1" dirty="0">
                    <a:effectLst/>
                    <a:latin typeface="Calibri" panose="020F0502020204030204" pitchFamily="34" charset="0"/>
                    <a:ea typeface="DengXian" panose="02010600030101010101" pitchFamily="2" charset="-122"/>
                  </a:rPr>
                  <a:t>average</a:t>
                </a:r>
                <a:r>
                  <a:rPr lang="en-US" sz="2800" dirty="0">
                    <a:effectLst/>
                    <a:latin typeface="Calibri" panose="020F0502020204030204" pitchFamily="34" charset="0"/>
                    <a:ea typeface="DengXian" panose="02010600030101010101" pitchFamily="2" charset="-122"/>
                  </a:rPr>
                  <a:t> variance of the estimated regression coefficient terms and is recommended for screening designs by Jones. et. al.[2].</a:t>
                </a:r>
              </a:p>
              <a:p>
                <a:pPr marL="285750" indent="-285750">
                  <a:buFont typeface="Arial" panose="020B0604020202020204" pitchFamily="34" charset="0"/>
                  <a:buChar char="•"/>
                </a:pPr>
                <a:r>
                  <a:rPr lang="en-US" sz="2800" dirty="0"/>
                  <a:t>The A-optimality criterion is more consistent with the screening objective than the D-optimality criterion. The goal of screening experiments is to identify an active subset of the factors. An A-optimal design minimizes the average variance of the parameter estimates, which is directly related to that goal. </a:t>
                </a:r>
              </a:p>
            </p:txBody>
          </p:sp>
        </mc:Choice>
        <mc:Fallback xmlns="">
          <p:sp>
            <p:nvSpPr>
              <p:cNvPr id="8" name="TextBox 7">
                <a:extLst>
                  <a:ext uri="{FF2B5EF4-FFF2-40B4-BE49-F238E27FC236}">
                    <a16:creationId xmlns:a16="http://schemas.microsoft.com/office/drawing/2014/main" id="{94742C8B-C34A-3207-2631-FA7862E837E1}"/>
                  </a:ext>
                </a:extLst>
              </p:cNvPr>
              <p:cNvSpPr txBox="1">
                <a:spLocks noRot="1" noChangeAspect="1" noMove="1" noResize="1" noEditPoints="1" noAdjustHandles="1" noChangeArrowheads="1" noChangeShapeType="1" noTextEdit="1"/>
              </p:cNvSpPr>
              <p:nvPr/>
            </p:nvSpPr>
            <p:spPr>
              <a:xfrm>
                <a:off x="750715" y="1090423"/>
                <a:ext cx="8002760" cy="5693866"/>
              </a:xfrm>
              <a:prstGeom prst="rect">
                <a:avLst/>
              </a:prstGeom>
              <a:blipFill>
                <a:blip r:embed="rId2"/>
                <a:stretch>
                  <a:fillRect l="-1371" t="-1071" r="-2513" b="-2141"/>
                </a:stretch>
              </a:blipFill>
            </p:spPr>
            <p:txBody>
              <a:bodyPr/>
              <a:lstStyle/>
              <a:p>
                <a:r>
                  <a:rPr lang="en-US">
                    <a:noFill/>
                  </a:rPr>
                  <a:t> </a:t>
                </a:r>
              </a:p>
            </p:txBody>
          </p:sp>
        </mc:Fallback>
      </mc:AlternateContent>
    </p:spTree>
    <p:extLst>
      <p:ext uri="{BB962C8B-B14F-4D97-AF65-F5344CB8AC3E}">
        <p14:creationId xmlns:p14="http://schemas.microsoft.com/office/powerpoint/2010/main" val="28774246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D97F9B-715A-8D96-D081-80D96245CA8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D22EF10-3C2B-35B9-A541-BA75FA2455CD}"/>
              </a:ext>
            </a:extLst>
          </p:cNvPr>
          <p:cNvSpPr>
            <a:spLocks noGrp="1"/>
          </p:cNvSpPr>
          <p:nvPr>
            <p:ph type="title"/>
          </p:nvPr>
        </p:nvSpPr>
        <p:spPr>
          <a:xfrm>
            <a:off x="457200" y="245610"/>
            <a:ext cx="8229600" cy="1143000"/>
          </a:xfrm>
          <a:prstGeom prst="rect">
            <a:avLst/>
          </a:prstGeom>
        </p:spPr>
        <p:txBody>
          <a:bodyPr/>
          <a:lstStyle/>
          <a:p>
            <a:r>
              <a:rPr lang="en-US" dirty="0"/>
              <a:t>A-Optimal Designs</a:t>
            </a:r>
          </a:p>
        </p:txBody>
      </p:sp>
      <p:sp>
        <p:nvSpPr>
          <p:cNvPr id="8" name="TextBox 7">
            <a:extLst>
              <a:ext uri="{FF2B5EF4-FFF2-40B4-BE49-F238E27FC236}">
                <a16:creationId xmlns:a16="http://schemas.microsoft.com/office/drawing/2014/main" id="{AD651D44-5E13-BE25-CE27-CDA38B9A12A9}"/>
              </a:ext>
            </a:extLst>
          </p:cNvPr>
          <p:cNvSpPr txBox="1"/>
          <p:nvPr/>
        </p:nvSpPr>
        <p:spPr>
          <a:xfrm>
            <a:off x="750715" y="1252348"/>
            <a:ext cx="8002760" cy="4401205"/>
          </a:xfrm>
          <a:prstGeom prst="rect">
            <a:avLst/>
          </a:prstGeom>
          <a:noFill/>
        </p:spPr>
        <p:txBody>
          <a:bodyPr wrap="square">
            <a:spAutoFit/>
          </a:bodyPr>
          <a:lstStyle/>
          <a:p>
            <a:pPr marL="285750" indent="-285750">
              <a:buFont typeface="Arial" panose="020B0604020202020204" pitchFamily="34" charset="0"/>
              <a:buChar char="•"/>
            </a:pPr>
            <a:r>
              <a:rPr lang="en-US" sz="2800" dirty="0"/>
              <a:t>While there are many cases where A- and D-optimal designs coincide, the A-optimal designs tend to have better statistical properties when the A- and D-optimal designs differ. In such cases, A-optimal designs generally have more uncorrelated columns in their model matrices than D-optimal designs.</a:t>
            </a:r>
          </a:p>
          <a:p>
            <a:pPr marL="285750" indent="-285750">
              <a:buFont typeface="Arial" panose="020B0604020202020204" pitchFamily="34" charset="0"/>
              <a:buChar char="•"/>
            </a:pPr>
            <a:r>
              <a:rPr lang="en-US" sz="2800" dirty="0"/>
              <a:t>A-optimal designs can also substantially reduce the worst prediction variance compared to D-optimal designs.</a:t>
            </a:r>
          </a:p>
          <a:p>
            <a:pPr marL="285750" indent="-285750">
              <a:buFont typeface="Arial" panose="020B0604020202020204" pitchFamily="34" charset="0"/>
              <a:buChar char="•"/>
            </a:pPr>
            <a:endParaRPr lang="en-US" sz="2800" dirty="0"/>
          </a:p>
        </p:txBody>
      </p:sp>
    </p:spTree>
    <p:extLst>
      <p:ext uri="{BB962C8B-B14F-4D97-AF65-F5344CB8AC3E}">
        <p14:creationId xmlns:p14="http://schemas.microsoft.com/office/powerpoint/2010/main" val="19952898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761694-1142-96FF-2BF0-F1A6F1F11F0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FA95023-15DE-4C4D-90DF-ADE4DC802CEE}"/>
              </a:ext>
            </a:extLst>
          </p:cNvPr>
          <p:cNvSpPr>
            <a:spLocks noGrp="1"/>
          </p:cNvSpPr>
          <p:nvPr>
            <p:ph type="title"/>
          </p:nvPr>
        </p:nvSpPr>
        <p:spPr>
          <a:xfrm>
            <a:off x="457200" y="245610"/>
            <a:ext cx="8229600" cy="1143000"/>
          </a:xfrm>
          <a:prstGeom prst="rect">
            <a:avLst/>
          </a:prstGeom>
        </p:spPr>
        <p:txBody>
          <a:bodyPr/>
          <a:lstStyle/>
          <a:p>
            <a:r>
              <a:rPr lang="en-US" dirty="0"/>
              <a:t>A-Optimal Designs</a:t>
            </a:r>
          </a:p>
        </p:txBody>
      </p:sp>
      <p:sp>
        <p:nvSpPr>
          <p:cNvPr id="8" name="TextBox 7">
            <a:extLst>
              <a:ext uri="{FF2B5EF4-FFF2-40B4-BE49-F238E27FC236}">
                <a16:creationId xmlns:a16="http://schemas.microsoft.com/office/drawing/2014/main" id="{F66EDF8A-4B5E-8430-52D4-D606BAB0C3D2}"/>
              </a:ext>
            </a:extLst>
          </p:cNvPr>
          <p:cNvSpPr txBox="1"/>
          <p:nvPr/>
        </p:nvSpPr>
        <p:spPr>
          <a:xfrm>
            <a:off x="800100" y="1016323"/>
            <a:ext cx="7711916" cy="923330"/>
          </a:xfrm>
          <a:prstGeom prst="rect">
            <a:avLst/>
          </a:prstGeom>
          <a:noFill/>
          <a:ln w="19050">
            <a:solidFill>
              <a:srgbClr val="FF0000"/>
            </a:solidFill>
          </a:ln>
        </p:spPr>
        <p:txBody>
          <a:bodyPr wrap="square">
            <a:spAutoFit/>
          </a:bodyPr>
          <a:lstStyle/>
          <a:p>
            <a:r>
              <a:rPr lang="en-US" sz="1800" dirty="0">
                <a:latin typeface="Calibri" panose="020F0502020204030204" pitchFamily="34" charset="0"/>
                <a:ea typeface="Times New Roman" panose="02020603050405020304" pitchFamily="18" charset="0"/>
                <a:cs typeface="Times New Roman" panose="02020603050405020304" pitchFamily="18" charset="0"/>
              </a:rPr>
              <a:t>Example: </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2 Factor, A-Optimal design with a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Main Effects + 2-Way Interactions + Quadratic</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model, with 6 additional runs for model, giving a </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Total No. of Runs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 12.</a:t>
            </a:r>
            <a:endParaRPr lang="en-US" dirty="0"/>
          </a:p>
        </p:txBody>
      </p:sp>
      <p:sp>
        <p:nvSpPr>
          <p:cNvPr id="10" name="TextBox 9">
            <a:extLst>
              <a:ext uri="{FF2B5EF4-FFF2-40B4-BE49-F238E27FC236}">
                <a16:creationId xmlns:a16="http://schemas.microsoft.com/office/drawing/2014/main" id="{2E004F25-7FF1-FA37-9F60-B3445266CCCC}"/>
              </a:ext>
            </a:extLst>
          </p:cNvPr>
          <p:cNvSpPr txBox="1"/>
          <p:nvPr/>
        </p:nvSpPr>
        <p:spPr>
          <a:xfrm>
            <a:off x="1271270" y="5689060"/>
            <a:ext cx="6920230" cy="919098"/>
          </a:xfrm>
          <a:prstGeom prst="rect">
            <a:avLst/>
          </a:prstGeom>
          <a:noFill/>
          <a:ln w="19050">
            <a:solidFill>
              <a:srgbClr val="FF0000"/>
            </a:solidFill>
          </a:ln>
        </p:spPr>
        <p:txBody>
          <a:bodyPr wrap="square">
            <a:spAutoFit/>
          </a:bodyPr>
          <a:lstStyle/>
          <a:p>
            <a:r>
              <a:rPr lang="en-US" dirty="0"/>
              <a:t>From this chart of factor settings for A, B, we can see that the A-Optimal design has also selected a 3-level full-factorial and added replicates to the center points and an edge point.</a:t>
            </a:r>
          </a:p>
        </p:txBody>
      </p:sp>
      <p:pic>
        <p:nvPicPr>
          <p:cNvPr id="3" name="Picture 2">
            <a:extLst>
              <a:ext uri="{FF2B5EF4-FFF2-40B4-BE49-F238E27FC236}">
                <a16:creationId xmlns:a16="http://schemas.microsoft.com/office/drawing/2014/main" id="{2C442ACE-DACE-B445-CE7D-FE7451E29D1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79650" y="2159323"/>
            <a:ext cx="4584700" cy="3152140"/>
          </a:xfrm>
          <a:prstGeom prst="rect">
            <a:avLst/>
          </a:prstGeom>
          <a:noFill/>
        </p:spPr>
      </p:pic>
    </p:spTree>
    <p:extLst>
      <p:ext uri="{BB962C8B-B14F-4D97-AF65-F5344CB8AC3E}">
        <p14:creationId xmlns:p14="http://schemas.microsoft.com/office/powerpoint/2010/main" val="3251879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AAEDF7-A18A-66A7-C5DC-1513E4D4C79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4573B32-C56D-78E1-5B87-E6C25A926EAE}"/>
              </a:ext>
            </a:extLst>
          </p:cNvPr>
          <p:cNvSpPr>
            <a:spLocks noGrp="1"/>
          </p:cNvSpPr>
          <p:nvPr>
            <p:ph type="title"/>
          </p:nvPr>
        </p:nvSpPr>
        <p:spPr>
          <a:xfrm>
            <a:off x="457200" y="245610"/>
            <a:ext cx="8229600" cy="1143000"/>
          </a:xfrm>
          <a:prstGeom prst="rect">
            <a:avLst/>
          </a:prstGeom>
        </p:spPr>
        <p:txBody>
          <a:bodyPr/>
          <a:lstStyle/>
          <a:p>
            <a:r>
              <a:rPr lang="en-US" dirty="0"/>
              <a:t>Fraction of Design Space (FDS) Plot</a:t>
            </a:r>
          </a:p>
        </p:txBody>
      </p:sp>
      <p:sp>
        <p:nvSpPr>
          <p:cNvPr id="2" name="Rectangle 1">
            <a:extLst>
              <a:ext uri="{FF2B5EF4-FFF2-40B4-BE49-F238E27FC236}">
                <a16:creationId xmlns:a16="http://schemas.microsoft.com/office/drawing/2014/main" id="{2B6060C0-7053-FE30-550C-9EF308D7649A}"/>
              </a:ext>
            </a:extLst>
          </p:cNvPr>
          <p:cNvSpPr>
            <a:spLocks noChangeArrowheads="1"/>
          </p:cNvSpPr>
          <p:nvPr/>
        </p:nvSpPr>
        <p:spPr bwMode="auto">
          <a:xfrm flipH="1">
            <a:off x="457201" y="1012953"/>
            <a:ext cx="8229599" cy="4832092"/>
          </a:xfrm>
          <a:prstGeom prst="rect">
            <a:avLst/>
          </a:prstGeom>
          <a:noFill/>
          <a:ln w="190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1pPr>
            <a:lvl2pPr marL="457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2pPr>
            <a:lvl3pPr marL="914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3pPr>
            <a:lvl4pPr marL="1371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4pPr>
            <a:lvl5pPr marL="18288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5pPr>
            <a:lvl6pPr marL="22860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6pPr>
            <a:lvl7pPr marL="2743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7pPr>
            <a:lvl8pPr marL="3200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8pPr>
            <a:lvl9pPr marL="3657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9p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CA"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Power analysis is very useful to assist in the design of 2-level factorial and fractional-factorial experiments. In a similar manner, the Fraction of Design Space (FDS) Plot assists the practitioner to select and right size their response surface and optimal designs.  </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CA"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The FDS Plot was introduced by Zahran, Anderson-Cook and Myers ‎[8].</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CA"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The FDS Plot provides a visual representation of how well the design covers the experimental space and helps in assessing the precision of predictions that can be made from the design. </a:t>
            </a:r>
          </a:p>
        </p:txBody>
      </p:sp>
    </p:spTree>
    <p:extLst>
      <p:ext uri="{BB962C8B-B14F-4D97-AF65-F5344CB8AC3E}">
        <p14:creationId xmlns:p14="http://schemas.microsoft.com/office/powerpoint/2010/main" val="18342682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283694-6D1F-5B06-CF15-DBEA40513DE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14254EB-FAF2-145F-48CF-5C24D2986232}"/>
              </a:ext>
            </a:extLst>
          </p:cNvPr>
          <p:cNvSpPr>
            <a:spLocks noGrp="1"/>
          </p:cNvSpPr>
          <p:nvPr>
            <p:ph type="title"/>
          </p:nvPr>
        </p:nvSpPr>
        <p:spPr>
          <a:xfrm>
            <a:off x="457200" y="245610"/>
            <a:ext cx="8229600" cy="1143000"/>
          </a:xfrm>
          <a:prstGeom prst="rect">
            <a:avLst/>
          </a:prstGeom>
        </p:spPr>
        <p:txBody>
          <a:bodyPr/>
          <a:lstStyle/>
          <a:p>
            <a:r>
              <a:rPr lang="en-US" dirty="0"/>
              <a:t>Fraction of Design Space (FDS) Plot</a:t>
            </a:r>
          </a:p>
        </p:txBody>
      </p:sp>
      <p:pic>
        <p:nvPicPr>
          <p:cNvPr id="3" name="Picture 2">
            <a:extLst>
              <a:ext uri="{FF2B5EF4-FFF2-40B4-BE49-F238E27FC236}">
                <a16:creationId xmlns:a16="http://schemas.microsoft.com/office/drawing/2014/main" id="{0183F8FA-D09F-11C6-78E7-721571779DB7}"/>
              </a:ext>
            </a:extLst>
          </p:cNvPr>
          <p:cNvPicPr>
            <a:picLocks noChangeAspect="1"/>
          </p:cNvPicPr>
          <p:nvPr/>
        </p:nvPicPr>
        <p:blipFill>
          <a:blip r:embed="rId2"/>
          <a:stretch>
            <a:fillRect/>
          </a:stretch>
        </p:blipFill>
        <p:spPr>
          <a:xfrm>
            <a:off x="593644" y="1388610"/>
            <a:ext cx="7956712" cy="2405697"/>
          </a:xfrm>
          <a:prstGeom prst="rect">
            <a:avLst/>
          </a:prstGeom>
        </p:spPr>
      </p:pic>
      <p:sp>
        <p:nvSpPr>
          <p:cNvPr id="6" name="TextBox 5">
            <a:extLst>
              <a:ext uri="{FF2B5EF4-FFF2-40B4-BE49-F238E27FC236}">
                <a16:creationId xmlns:a16="http://schemas.microsoft.com/office/drawing/2014/main" id="{C757D183-FF8A-833C-2D7E-FB375AAB176C}"/>
              </a:ext>
            </a:extLst>
          </p:cNvPr>
          <p:cNvSpPr txBox="1"/>
          <p:nvPr/>
        </p:nvSpPr>
        <p:spPr>
          <a:xfrm>
            <a:off x="1459705" y="4144437"/>
            <a:ext cx="6566775" cy="1882567"/>
          </a:xfrm>
          <a:prstGeom prst="rect">
            <a:avLst/>
          </a:prstGeom>
          <a:noFill/>
          <a:ln w="19050">
            <a:solidFill>
              <a:srgbClr val="FF0000"/>
            </a:solidFill>
          </a:ln>
        </p:spPr>
        <p:txBody>
          <a:bodyPr wrap="square">
            <a:spAutoFit/>
          </a:bodyPr>
          <a:lstStyle/>
          <a:p>
            <a:pPr marL="228600" marR="0" indent="0">
              <a:spcAft>
                <a:spcPts val="1000"/>
              </a:spcAft>
              <a:buNone/>
              <a:tabLst>
                <a:tab pos="228600" algn="l"/>
                <a:tab pos="457200" algn="l"/>
              </a:tabLst>
            </a:pPr>
            <a:r>
              <a:rPr lang="en-CA" sz="1800" dirty="0">
                <a:effectLst/>
                <a:latin typeface="Calibri" panose="020F0502020204030204" pitchFamily="34" charset="0"/>
                <a:ea typeface="Times New Roman" panose="02020603050405020304" pitchFamily="18" charset="0"/>
                <a:cs typeface="Times New Roman" panose="02020603050405020304" pitchFamily="18" charset="0"/>
              </a:rPr>
              <a:t>As expected, I-Optimal has the lowest overall SE Mean and Margin of Error since its optimality criterion minimizes average prediction error, but only slightly, and A-Optimal is approximately the same as I-Optimal for 50% of the design space.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228600" marR="0" indent="0">
              <a:spcAft>
                <a:spcPts val="1000"/>
              </a:spcAft>
              <a:tabLst>
                <a:tab pos="228600" algn="l"/>
                <a:tab pos="457200" algn="l"/>
              </a:tabLst>
            </a:pPr>
            <a:r>
              <a:rPr lang="en-CA" sz="1800" dirty="0">
                <a:effectLst/>
                <a:latin typeface="Calibri" panose="020F0502020204030204" pitchFamily="34" charset="0"/>
                <a:ea typeface="Times New Roman" panose="02020603050405020304" pitchFamily="18" charset="0"/>
                <a:cs typeface="Times New Roman" panose="02020603050405020304" pitchFamily="18" charset="0"/>
              </a:rPr>
              <a:t>D-Optimal has the largest SE Mean and Margin of Error except for a small percent of the design space (at the corners).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5522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8C9E3D-2115-4AB0-C852-E2A0D4E88E5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A534896-0FE3-552C-7CD9-9BC54D8AF47C}"/>
              </a:ext>
            </a:extLst>
          </p:cNvPr>
          <p:cNvSpPr>
            <a:spLocks noGrp="1"/>
          </p:cNvSpPr>
          <p:nvPr>
            <p:ph type="title"/>
          </p:nvPr>
        </p:nvSpPr>
        <p:spPr>
          <a:xfrm>
            <a:off x="457200" y="245610"/>
            <a:ext cx="8229600" cy="1143000"/>
          </a:xfrm>
          <a:prstGeom prst="rect">
            <a:avLst/>
          </a:prstGeom>
        </p:spPr>
        <p:txBody>
          <a:bodyPr/>
          <a:lstStyle/>
          <a:p>
            <a:r>
              <a:rPr lang="en-US" dirty="0"/>
              <a:t>Optimal Design Diagnostic Metrics</a:t>
            </a:r>
          </a:p>
        </p:txBody>
      </p:sp>
      <p:graphicFrame>
        <p:nvGraphicFramePr>
          <p:cNvPr id="6" name="Table 5">
            <a:extLst>
              <a:ext uri="{FF2B5EF4-FFF2-40B4-BE49-F238E27FC236}">
                <a16:creationId xmlns:a16="http://schemas.microsoft.com/office/drawing/2014/main" id="{D77F6A8C-ECC9-FB61-7CA2-520A12E2E082}"/>
              </a:ext>
            </a:extLst>
          </p:cNvPr>
          <p:cNvGraphicFramePr>
            <a:graphicFrameLocks noGrp="1"/>
          </p:cNvGraphicFramePr>
          <p:nvPr/>
        </p:nvGraphicFramePr>
        <p:xfrm>
          <a:off x="1249779" y="1113003"/>
          <a:ext cx="6644439" cy="4631994"/>
        </p:xfrm>
        <a:graphic>
          <a:graphicData uri="http://schemas.openxmlformats.org/drawingml/2006/table">
            <a:tbl>
              <a:tblPr firstRow="1" firstCol="1" bandRow="1">
                <a:tableStyleId>{5C22544A-7EE6-4342-B048-85BDC9FD1C3A}</a:tableStyleId>
              </a:tblPr>
              <a:tblGrid>
                <a:gridCol w="5165426">
                  <a:extLst>
                    <a:ext uri="{9D8B030D-6E8A-4147-A177-3AD203B41FA5}">
                      <a16:colId xmlns:a16="http://schemas.microsoft.com/office/drawing/2014/main" val="905365949"/>
                    </a:ext>
                  </a:extLst>
                </a:gridCol>
                <a:gridCol w="1479013">
                  <a:extLst>
                    <a:ext uri="{9D8B030D-6E8A-4147-A177-3AD203B41FA5}">
                      <a16:colId xmlns:a16="http://schemas.microsoft.com/office/drawing/2014/main" val="2181493323"/>
                    </a:ext>
                  </a:extLst>
                </a:gridCol>
              </a:tblGrid>
              <a:tr h="355072">
                <a:tc>
                  <a:txBody>
                    <a:bodyPr/>
                    <a:lstStyle/>
                    <a:p>
                      <a:pPr marL="0" marR="0" algn="ctr">
                        <a:lnSpc>
                          <a:spcPct val="115000"/>
                        </a:lnSpc>
                        <a:spcAft>
                          <a:spcPts val="1000"/>
                        </a:spcAft>
                        <a:buNone/>
                      </a:pPr>
                      <a:r>
                        <a:rPr lang="en-US" sz="2400" dirty="0">
                          <a:effectLst/>
                        </a:rPr>
                        <a:t>Metric</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Aft>
                          <a:spcPts val="1000"/>
                        </a:spcAft>
                        <a:buNone/>
                      </a:pPr>
                      <a:r>
                        <a:rPr lang="en-US" sz="2400">
                          <a:effectLst/>
                        </a:rPr>
                        <a:t>Goal</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4288113686"/>
                  </a:ext>
                </a:extLst>
              </a:tr>
              <a:tr h="732305">
                <a:tc>
                  <a:txBody>
                    <a:bodyPr/>
                    <a:lstStyle/>
                    <a:p>
                      <a:pPr marL="0" marR="0" algn="ctr">
                        <a:lnSpc>
                          <a:spcPct val="115000"/>
                        </a:lnSpc>
                        <a:spcAft>
                          <a:spcPts val="1000"/>
                        </a:spcAft>
                        <a:buNone/>
                      </a:pPr>
                      <a:r>
                        <a:rPr lang="en-US" sz="2400" dirty="0">
                          <a:effectLst/>
                        </a:rPr>
                        <a:t>D-Optimality** (Determinant of X'X)</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Aft>
                          <a:spcPts val="1000"/>
                        </a:spcAft>
                        <a:buNone/>
                      </a:pPr>
                      <a:r>
                        <a:rPr lang="en-US" sz="2400">
                          <a:effectLst/>
                        </a:rPr>
                        <a:t>Max**</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4165203349"/>
                  </a:ext>
                </a:extLst>
              </a:tr>
              <a:tr h="355072">
                <a:tc>
                  <a:txBody>
                    <a:bodyPr/>
                    <a:lstStyle/>
                    <a:p>
                      <a:pPr marL="0" marR="0" algn="ctr">
                        <a:lnSpc>
                          <a:spcPct val="115000"/>
                        </a:lnSpc>
                        <a:spcAft>
                          <a:spcPts val="1000"/>
                        </a:spcAft>
                        <a:buNone/>
                      </a:pPr>
                      <a:r>
                        <a:rPr lang="en-US" sz="2400" dirty="0">
                          <a:effectLst/>
                        </a:rPr>
                        <a:t>D-Efficiency</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Aft>
                          <a:spcPts val="1000"/>
                        </a:spcAft>
                        <a:buNone/>
                      </a:pPr>
                      <a:r>
                        <a:rPr lang="en-US" sz="2400">
                          <a:effectLst/>
                        </a:rPr>
                        <a:t>100</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372625037"/>
                  </a:ext>
                </a:extLst>
              </a:tr>
              <a:tr h="355072">
                <a:tc>
                  <a:txBody>
                    <a:bodyPr/>
                    <a:lstStyle/>
                    <a:p>
                      <a:pPr marL="0" marR="0" algn="ctr">
                        <a:lnSpc>
                          <a:spcPct val="115000"/>
                        </a:lnSpc>
                        <a:spcAft>
                          <a:spcPts val="1000"/>
                        </a:spcAft>
                        <a:buNone/>
                      </a:pPr>
                      <a:r>
                        <a:rPr lang="en-US" sz="2400" dirty="0">
                          <a:effectLst/>
                        </a:rPr>
                        <a:t>Determinant of Inv(X'X)</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Aft>
                          <a:spcPts val="1000"/>
                        </a:spcAft>
                        <a:buNone/>
                      </a:pPr>
                      <a:r>
                        <a:rPr lang="en-US" sz="2400" dirty="0">
                          <a:effectLst/>
                        </a:rPr>
                        <a:t>Min</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061541361"/>
                  </a:ext>
                </a:extLst>
              </a:tr>
              <a:tr h="355072">
                <a:tc>
                  <a:txBody>
                    <a:bodyPr/>
                    <a:lstStyle/>
                    <a:p>
                      <a:pPr marL="0" marR="0" algn="ctr">
                        <a:lnSpc>
                          <a:spcPct val="115000"/>
                        </a:lnSpc>
                        <a:spcAft>
                          <a:spcPts val="1000"/>
                        </a:spcAft>
                        <a:buNone/>
                      </a:pPr>
                      <a:r>
                        <a:rPr lang="en-US" sz="2400" dirty="0">
                          <a:effectLst/>
                        </a:rPr>
                        <a:t>A-Optimality (Trace of Inv(X'X))</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Aft>
                          <a:spcPts val="1000"/>
                        </a:spcAft>
                        <a:buNone/>
                      </a:pPr>
                      <a:r>
                        <a:rPr lang="en-US" sz="2400" dirty="0">
                          <a:effectLst/>
                        </a:rPr>
                        <a:t>Min</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330021854"/>
                  </a:ext>
                </a:extLst>
              </a:tr>
              <a:tr h="355072">
                <a:tc>
                  <a:txBody>
                    <a:bodyPr/>
                    <a:lstStyle/>
                    <a:p>
                      <a:pPr marL="0" marR="0" algn="ctr">
                        <a:lnSpc>
                          <a:spcPct val="115000"/>
                        </a:lnSpc>
                        <a:spcAft>
                          <a:spcPts val="1000"/>
                        </a:spcAft>
                        <a:buNone/>
                      </a:pPr>
                      <a:r>
                        <a:rPr lang="en-US" sz="2400" dirty="0">
                          <a:effectLst/>
                        </a:rPr>
                        <a:t>A-Efficiency</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Aft>
                          <a:spcPts val="1000"/>
                        </a:spcAft>
                        <a:buNone/>
                      </a:pPr>
                      <a:r>
                        <a:rPr lang="en-US" sz="2400" dirty="0">
                          <a:effectLst/>
                        </a:rPr>
                        <a:t>100</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461414839"/>
                  </a:ext>
                </a:extLst>
              </a:tr>
              <a:tr h="355072">
                <a:tc>
                  <a:txBody>
                    <a:bodyPr/>
                    <a:lstStyle/>
                    <a:p>
                      <a:pPr marL="0" marR="0" algn="ctr">
                        <a:lnSpc>
                          <a:spcPct val="115000"/>
                        </a:lnSpc>
                        <a:spcAft>
                          <a:spcPts val="1000"/>
                        </a:spcAft>
                        <a:buNone/>
                      </a:pPr>
                      <a:r>
                        <a:rPr lang="en-US" sz="2400" dirty="0">
                          <a:effectLst/>
                        </a:rPr>
                        <a:t>Max Prediction Variance</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Aft>
                          <a:spcPts val="1000"/>
                        </a:spcAft>
                        <a:buNone/>
                      </a:pPr>
                      <a:r>
                        <a:rPr lang="en-US" sz="2400" dirty="0">
                          <a:effectLst/>
                        </a:rPr>
                        <a:t>Min</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796356959"/>
                  </a:ext>
                </a:extLst>
              </a:tr>
              <a:tr h="355072">
                <a:tc>
                  <a:txBody>
                    <a:bodyPr/>
                    <a:lstStyle/>
                    <a:p>
                      <a:pPr marL="0" marR="0" algn="ctr">
                        <a:lnSpc>
                          <a:spcPct val="115000"/>
                        </a:lnSpc>
                        <a:spcAft>
                          <a:spcPts val="1000"/>
                        </a:spcAft>
                        <a:buNone/>
                      </a:pPr>
                      <a:r>
                        <a:rPr lang="en-US" sz="2400">
                          <a:effectLst/>
                        </a:rPr>
                        <a:t>G-Efficiency</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Aft>
                          <a:spcPts val="1000"/>
                        </a:spcAft>
                        <a:buNone/>
                      </a:pPr>
                      <a:r>
                        <a:rPr lang="en-US" sz="2400" dirty="0">
                          <a:effectLst/>
                        </a:rPr>
                        <a:t>100</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191805247"/>
                  </a:ext>
                </a:extLst>
              </a:tr>
              <a:tr h="732305">
                <a:tc>
                  <a:txBody>
                    <a:bodyPr/>
                    <a:lstStyle/>
                    <a:p>
                      <a:pPr marL="0" marR="0" algn="ctr">
                        <a:lnSpc>
                          <a:spcPct val="115000"/>
                        </a:lnSpc>
                        <a:spcAft>
                          <a:spcPts val="1000"/>
                        </a:spcAft>
                        <a:buNone/>
                      </a:pPr>
                      <a:r>
                        <a:rPr lang="en-US" sz="2400" dirty="0">
                          <a:effectLst/>
                        </a:rPr>
                        <a:t>I-Optimality (Avg Prediction Variance)</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Aft>
                          <a:spcPts val="1000"/>
                        </a:spcAft>
                        <a:buNone/>
                      </a:pPr>
                      <a:r>
                        <a:rPr lang="en-US" sz="2400" dirty="0">
                          <a:effectLst/>
                        </a:rPr>
                        <a:t>Min</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44672784"/>
                  </a:ext>
                </a:extLst>
              </a:tr>
              <a:tr h="355072">
                <a:tc>
                  <a:txBody>
                    <a:bodyPr/>
                    <a:lstStyle/>
                    <a:p>
                      <a:pPr marL="0" marR="0" algn="ctr">
                        <a:lnSpc>
                          <a:spcPct val="115000"/>
                        </a:lnSpc>
                        <a:spcAft>
                          <a:spcPts val="1000"/>
                        </a:spcAft>
                        <a:buNone/>
                      </a:pPr>
                      <a:r>
                        <a:rPr lang="en-US" sz="2400">
                          <a:effectLst/>
                        </a:rPr>
                        <a:t>Condition Number</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lnSpc>
                          <a:spcPct val="115000"/>
                        </a:lnSpc>
                        <a:spcAft>
                          <a:spcPts val="1000"/>
                        </a:spcAft>
                        <a:buNone/>
                      </a:pPr>
                      <a:r>
                        <a:rPr lang="en-US" sz="2400" dirty="0">
                          <a:effectLst/>
                        </a:rPr>
                        <a:t>1</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634474529"/>
                  </a:ext>
                </a:extLst>
              </a:tr>
            </a:tbl>
          </a:graphicData>
        </a:graphic>
      </p:graphicFrame>
      <p:sp>
        <p:nvSpPr>
          <p:cNvPr id="8" name="TextBox 7">
            <a:extLst>
              <a:ext uri="{FF2B5EF4-FFF2-40B4-BE49-F238E27FC236}">
                <a16:creationId xmlns:a16="http://schemas.microsoft.com/office/drawing/2014/main" id="{7BC8F07D-78EC-D2BF-0378-A4A6092B7BAF}"/>
              </a:ext>
            </a:extLst>
          </p:cNvPr>
          <p:cNvSpPr txBox="1"/>
          <p:nvPr/>
        </p:nvSpPr>
        <p:spPr>
          <a:xfrm>
            <a:off x="1249779" y="5965055"/>
            <a:ext cx="6903621" cy="646331"/>
          </a:xfrm>
          <a:prstGeom prst="rect">
            <a:avLst/>
          </a:prstGeom>
          <a:noFill/>
          <a:ln w="19050">
            <a:solidFill>
              <a:srgbClr val="FF0000"/>
            </a:solidFill>
          </a:ln>
        </p:spPr>
        <p:txBody>
          <a:bodyPr wrap="square">
            <a:spAutoFit/>
          </a:bodyPr>
          <a:lstStyle/>
          <a:p>
            <a:r>
              <a:rPr kumimoji="0" lang="en-US" altLang="zh-CN" sz="1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The double asterisks ** denotes the metric that is used as the objective function.  The goal is given as Max, Min or numeric value.</a:t>
            </a:r>
            <a:endParaRPr lang="en-US" dirty="0"/>
          </a:p>
        </p:txBody>
      </p:sp>
    </p:spTree>
    <p:extLst>
      <p:ext uri="{BB962C8B-B14F-4D97-AF65-F5344CB8AC3E}">
        <p14:creationId xmlns:p14="http://schemas.microsoft.com/office/powerpoint/2010/main" val="246618214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D4FD78-2515-4B71-FAE2-83F9C9B0077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149520B-A127-D425-5E7E-9F29385A0D49}"/>
              </a:ext>
            </a:extLst>
          </p:cNvPr>
          <p:cNvSpPr>
            <a:spLocks noGrp="1"/>
          </p:cNvSpPr>
          <p:nvPr>
            <p:ph type="title"/>
          </p:nvPr>
        </p:nvSpPr>
        <p:spPr>
          <a:xfrm>
            <a:off x="457200" y="245610"/>
            <a:ext cx="8229600" cy="1143000"/>
          </a:xfrm>
          <a:prstGeom prst="rect">
            <a:avLst/>
          </a:prstGeom>
        </p:spPr>
        <p:txBody>
          <a:bodyPr/>
          <a:lstStyle/>
          <a:p>
            <a:r>
              <a:rPr lang="en-US" dirty="0"/>
              <a:t>Optimal Design Diagnostic Metrics</a:t>
            </a:r>
          </a:p>
        </p:txBody>
      </p:sp>
      <p:sp>
        <p:nvSpPr>
          <p:cNvPr id="2" name="Rectangle 1">
            <a:extLst>
              <a:ext uri="{FF2B5EF4-FFF2-40B4-BE49-F238E27FC236}">
                <a16:creationId xmlns:a16="http://schemas.microsoft.com/office/drawing/2014/main" id="{F9C25BCC-7B67-6E18-9601-23447977F1D5}"/>
              </a:ext>
            </a:extLst>
          </p:cNvPr>
          <p:cNvSpPr>
            <a:spLocks noChangeArrowheads="1"/>
          </p:cNvSpPr>
          <p:nvPr/>
        </p:nvSpPr>
        <p:spPr bwMode="auto">
          <a:xfrm flipH="1">
            <a:off x="697830" y="1050417"/>
            <a:ext cx="8229599" cy="6124754"/>
          </a:xfrm>
          <a:prstGeom prst="rect">
            <a:avLst/>
          </a:prstGeom>
          <a:noFill/>
          <a:ln w="190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1pPr>
            <a:lvl2pPr marL="457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2pPr>
            <a:lvl3pPr marL="914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3pPr>
            <a:lvl4pPr marL="1371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4pPr>
            <a:lvl5pPr marL="18288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5pPr>
            <a:lvl6pPr marL="22860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6pPr>
            <a:lvl7pPr marL="2743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7pPr>
            <a:lvl8pPr marL="3200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8pPr>
            <a:lvl9pPr marL="3657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9p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US"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The D, A and G-Efficiency metrics compare the efficiency of the design to that of an ideal orthogonal design in terms of the respective optimality criterion. </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US"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A full or fractional factorial design (without center points) would have D-Efficiency, A-Efficiency and G-Efficiency all equal to 100%.</a:t>
            </a:r>
          </a:p>
          <a:p>
            <a:pPr marL="342900" indent="-342900" defTabSz="914400">
              <a:buFont typeface="Arial" panose="020B0604020202020204" pitchFamily="34" charset="0"/>
              <a:buChar char="•"/>
            </a:pPr>
            <a:r>
              <a:rPr lang="en-US" altLang="zh-CN" sz="2800" dirty="0">
                <a:latin typeface="Calibri" panose="020F0502020204030204" pitchFamily="34" charset="0"/>
                <a:ea typeface="DengXian" panose="02010600030101010101" pitchFamily="2" charset="-122"/>
                <a:cs typeface="Calibri" panose="020F0502020204030204" pitchFamily="34" charset="0"/>
              </a:rPr>
              <a:t>The efficiency metrics are easier to interpret than the optimality metrics since they are scaled from 0 to 100, but note that for D and A-Efficiency, we do not have “rules of thumb” to aid in interpretation.  These efficiency metrics should be used as indicators to compare designs that have the same number of runs ‎[1].</a:t>
            </a:r>
            <a:endParaRPr kumimoji="0" lang="en-US"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048000" algn="ctr"/>
                <a:tab pos="6032500" algn="r"/>
              </a:tabLst>
            </a:pPr>
            <a:endParaRPr kumimoji="0" lang="en-US" altLang="zh-CN" sz="28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35702470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C26804-4FFE-4A8A-2FE1-F13E0B4F357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0A7574E3-2EB0-9F9B-83CE-41391124947D}"/>
              </a:ext>
            </a:extLst>
          </p:cNvPr>
          <p:cNvSpPr>
            <a:spLocks noGrp="1"/>
          </p:cNvSpPr>
          <p:nvPr>
            <p:ph type="title"/>
          </p:nvPr>
        </p:nvSpPr>
        <p:spPr>
          <a:xfrm>
            <a:off x="457200" y="245610"/>
            <a:ext cx="8229600" cy="1143000"/>
          </a:xfrm>
          <a:prstGeom prst="rect">
            <a:avLst/>
          </a:prstGeom>
        </p:spPr>
        <p:txBody>
          <a:bodyPr/>
          <a:lstStyle/>
          <a:p>
            <a:r>
              <a:rPr lang="en-US" dirty="0"/>
              <a:t>Optimal Design Diagnostic Metrics</a:t>
            </a:r>
          </a:p>
        </p:txBody>
      </p:sp>
      <p:sp>
        <p:nvSpPr>
          <p:cNvPr id="2" name="Rectangle 1">
            <a:extLst>
              <a:ext uri="{FF2B5EF4-FFF2-40B4-BE49-F238E27FC236}">
                <a16:creationId xmlns:a16="http://schemas.microsoft.com/office/drawing/2014/main" id="{6F1F0529-A423-A4E4-AE5D-CD46486F5E5B}"/>
              </a:ext>
            </a:extLst>
          </p:cNvPr>
          <p:cNvSpPr>
            <a:spLocks noChangeArrowheads="1"/>
          </p:cNvSpPr>
          <p:nvPr/>
        </p:nvSpPr>
        <p:spPr bwMode="auto">
          <a:xfrm flipH="1">
            <a:off x="697831" y="1281280"/>
            <a:ext cx="7748337" cy="5262979"/>
          </a:xfrm>
          <a:prstGeom prst="rect">
            <a:avLst/>
          </a:prstGeom>
          <a:noFill/>
          <a:ln w="190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1pPr>
            <a:lvl2pPr marL="457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2pPr>
            <a:lvl3pPr marL="914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3pPr>
            <a:lvl4pPr marL="1371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4pPr>
            <a:lvl5pPr marL="18288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5pPr>
            <a:lvl6pPr marL="22860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6pPr>
            <a:lvl7pPr marL="2743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7pPr>
            <a:lvl8pPr marL="3200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8pPr>
            <a:lvl9pPr marL="3657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9p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US"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Max Prediction Variance and G-Efficiency are calculated using Monte Carlo sampling of the design space as done in the Fraction of Design Space (FDS) Plot with 1e6 replicates. Therefore, calculations for the same design might vary slightly.  </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US"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Montgomery et al. ‎[</a:t>
            </a:r>
            <a:r>
              <a:rPr lang="en-US" altLang="zh-CN" sz="2800" dirty="0">
                <a:latin typeface="Calibri" panose="020F0502020204030204" pitchFamily="34" charset="0"/>
                <a:ea typeface="DengXian" panose="02010600030101010101" pitchFamily="2" charset="-122"/>
                <a:cs typeface="Calibri" panose="020F0502020204030204" pitchFamily="34" charset="0"/>
              </a:rPr>
              <a:t>4</a:t>
            </a:r>
            <a:r>
              <a:rPr kumimoji="0" lang="en-US"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 note: “Usually a G-Efficiency of around 50% or higher is desired. Standard response surface designs in regularly shaped regions typically have G-Efficiencies well above 50%, and often they are in the 70–90% range.”</a:t>
            </a:r>
            <a:endParaRPr kumimoji="0" lang="en-US" altLang="zh-CN" sz="28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404095035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A10139-0691-8C7C-6833-067EEE2D750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2D99264-6902-86CC-E2B1-51E781062FAA}"/>
              </a:ext>
            </a:extLst>
          </p:cNvPr>
          <p:cNvSpPr>
            <a:spLocks noGrp="1"/>
          </p:cNvSpPr>
          <p:nvPr>
            <p:ph type="title"/>
          </p:nvPr>
        </p:nvSpPr>
        <p:spPr>
          <a:xfrm>
            <a:off x="457200" y="245610"/>
            <a:ext cx="8229600" cy="1143000"/>
          </a:xfrm>
          <a:prstGeom prst="rect">
            <a:avLst/>
          </a:prstGeom>
        </p:spPr>
        <p:txBody>
          <a:bodyPr/>
          <a:lstStyle/>
          <a:p>
            <a:r>
              <a:rPr lang="en-US" dirty="0"/>
              <a:t>Optimal Design Diagnostic Metrics</a:t>
            </a:r>
          </a:p>
        </p:txBody>
      </p:sp>
      <p:sp>
        <p:nvSpPr>
          <p:cNvPr id="2" name="Rectangle 1">
            <a:extLst>
              <a:ext uri="{FF2B5EF4-FFF2-40B4-BE49-F238E27FC236}">
                <a16:creationId xmlns:a16="http://schemas.microsoft.com/office/drawing/2014/main" id="{6CA66085-C896-B592-7066-45794ECA8FF9}"/>
              </a:ext>
            </a:extLst>
          </p:cNvPr>
          <p:cNvSpPr>
            <a:spLocks noChangeArrowheads="1"/>
          </p:cNvSpPr>
          <p:nvPr/>
        </p:nvSpPr>
        <p:spPr bwMode="auto">
          <a:xfrm flipH="1">
            <a:off x="697831" y="1923980"/>
            <a:ext cx="7748337" cy="3539430"/>
          </a:xfrm>
          <a:prstGeom prst="rect">
            <a:avLst/>
          </a:prstGeom>
          <a:noFill/>
          <a:ln w="190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1pPr>
            <a:lvl2pPr marL="457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2pPr>
            <a:lvl3pPr marL="914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3pPr>
            <a:lvl4pPr marL="1371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4pPr>
            <a:lvl5pPr marL="18288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5pPr>
            <a:lvl6pPr marL="22860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6pPr>
            <a:lvl7pPr marL="2743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7pPr>
            <a:lvl8pPr marL="3200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8pPr>
            <a:lvl9pPr marL="3657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9p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US"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Montgomery et al. ‎[5] give a rule of thumb for condition number: &gt; 100 indicates moderate multicollinearity.</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endParaRPr kumimoji="0" lang="en-US"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US"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Model term SE, VIF and TOL are also reported.  These are the same values that would be obtained in a regression model with error standard deviation = 1.</a:t>
            </a:r>
          </a:p>
        </p:txBody>
      </p:sp>
    </p:spTree>
    <p:extLst>
      <p:ext uri="{BB962C8B-B14F-4D97-AF65-F5344CB8AC3E}">
        <p14:creationId xmlns:p14="http://schemas.microsoft.com/office/powerpoint/2010/main" val="386168878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A6A6D-CDB8-3523-CC6F-E115DA9F4F8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69B253A-3632-4AE4-8066-C0E736415D00}"/>
              </a:ext>
            </a:extLst>
          </p:cNvPr>
          <p:cNvSpPr>
            <a:spLocks noGrp="1"/>
          </p:cNvSpPr>
          <p:nvPr>
            <p:ph type="title"/>
          </p:nvPr>
        </p:nvSpPr>
        <p:spPr>
          <a:xfrm>
            <a:off x="457200" y="32959"/>
            <a:ext cx="8229600" cy="1143000"/>
          </a:xfrm>
          <a:prstGeom prst="rect">
            <a:avLst/>
          </a:prstGeom>
        </p:spPr>
        <p:txBody>
          <a:bodyPr/>
          <a:lstStyle/>
          <a:p>
            <a:r>
              <a:rPr lang="en-US" dirty="0"/>
              <a:t>Optimal Design Diagnostic Metrics</a:t>
            </a:r>
          </a:p>
        </p:txBody>
      </p:sp>
      <p:pic>
        <p:nvPicPr>
          <p:cNvPr id="3" name="Picture 2">
            <a:extLst>
              <a:ext uri="{FF2B5EF4-FFF2-40B4-BE49-F238E27FC236}">
                <a16:creationId xmlns:a16="http://schemas.microsoft.com/office/drawing/2014/main" id="{A4BF3CC6-5DBA-92A3-26FE-A70A5DA15D56}"/>
              </a:ext>
            </a:extLst>
          </p:cNvPr>
          <p:cNvPicPr>
            <a:picLocks noChangeAspect="1"/>
          </p:cNvPicPr>
          <p:nvPr/>
        </p:nvPicPr>
        <p:blipFill>
          <a:blip r:embed="rId2"/>
          <a:stretch>
            <a:fillRect/>
          </a:stretch>
        </p:blipFill>
        <p:spPr>
          <a:xfrm>
            <a:off x="314341" y="768216"/>
            <a:ext cx="5410613" cy="1983693"/>
          </a:xfrm>
          <a:prstGeom prst="rect">
            <a:avLst/>
          </a:prstGeom>
        </p:spPr>
      </p:pic>
      <p:pic>
        <p:nvPicPr>
          <p:cNvPr id="5" name="Picture 4">
            <a:extLst>
              <a:ext uri="{FF2B5EF4-FFF2-40B4-BE49-F238E27FC236}">
                <a16:creationId xmlns:a16="http://schemas.microsoft.com/office/drawing/2014/main" id="{B018728A-C576-8FE4-5657-7460FEF69D11}"/>
              </a:ext>
            </a:extLst>
          </p:cNvPr>
          <p:cNvPicPr>
            <a:picLocks noChangeAspect="1"/>
          </p:cNvPicPr>
          <p:nvPr/>
        </p:nvPicPr>
        <p:blipFill>
          <a:blip r:embed="rId3"/>
          <a:stretch>
            <a:fillRect/>
          </a:stretch>
        </p:blipFill>
        <p:spPr>
          <a:xfrm>
            <a:off x="314341" y="2836798"/>
            <a:ext cx="5410613" cy="1951515"/>
          </a:xfrm>
          <a:prstGeom prst="rect">
            <a:avLst/>
          </a:prstGeom>
        </p:spPr>
      </p:pic>
      <p:pic>
        <p:nvPicPr>
          <p:cNvPr id="6" name="Picture 5">
            <a:extLst>
              <a:ext uri="{FF2B5EF4-FFF2-40B4-BE49-F238E27FC236}">
                <a16:creationId xmlns:a16="http://schemas.microsoft.com/office/drawing/2014/main" id="{43FE21E9-655F-70E3-CD0D-95A51F2B4066}"/>
              </a:ext>
            </a:extLst>
          </p:cNvPr>
          <p:cNvPicPr>
            <a:picLocks noChangeAspect="1"/>
          </p:cNvPicPr>
          <p:nvPr/>
        </p:nvPicPr>
        <p:blipFill>
          <a:blip r:embed="rId4"/>
          <a:stretch>
            <a:fillRect/>
          </a:stretch>
        </p:blipFill>
        <p:spPr>
          <a:xfrm>
            <a:off x="314340" y="4873202"/>
            <a:ext cx="5410613" cy="1951839"/>
          </a:xfrm>
          <a:prstGeom prst="rect">
            <a:avLst/>
          </a:prstGeom>
        </p:spPr>
      </p:pic>
      <p:sp>
        <p:nvSpPr>
          <p:cNvPr id="7" name="TextBox 6">
            <a:extLst>
              <a:ext uri="{FF2B5EF4-FFF2-40B4-BE49-F238E27FC236}">
                <a16:creationId xmlns:a16="http://schemas.microsoft.com/office/drawing/2014/main" id="{AB2EA097-BBA0-7EDC-1519-58778A7A6D1F}"/>
              </a:ext>
            </a:extLst>
          </p:cNvPr>
          <p:cNvSpPr txBox="1"/>
          <p:nvPr/>
        </p:nvSpPr>
        <p:spPr>
          <a:xfrm>
            <a:off x="5810012" y="859655"/>
            <a:ext cx="3019647" cy="5336974"/>
          </a:xfrm>
          <a:prstGeom prst="rect">
            <a:avLst/>
          </a:prstGeom>
          <a:noFill/>
          <a:ln w="19050">
            <a:solidFill>
              <a:srgbClr val="FF0000"/>
            </a:solidFill>
          </a:ln>
        </p:spPr>
        <p:txBody>
          <a:bodyPr wrap="square">
            <a:spAutoFit/>
          </a:bodyPr>
          <a:lstStyle/>
          <a:p>
            <a:r>
              <a:rPr lang="en-US" sz="1800" dirty="0">
                <a:latin typeface="Calibri" panose="020F0502020204030204" pitchFamily="34" charset="0"/>
                <a:ea typeface="Times New Roman" panose="02020603050405020304" pitchFamily="18" charset="0"/>
                <a:cs typeface="Times New Roman" panose="02020603050405020304" pitchFamily="18" charset="0"/>
              </a:rPr>
              <a:t>Optimal Design Diagnostic Metrics for the previous </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2 Factor, 12 Run designs with a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Main Effects + 2-Way Interactions + Quadratic</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model.</a:t>
            </a:r>
          </a:p>
          <a:p>
            <a:r>
              <a:rPr lang="en-CA" dirty="0"/>
              <a:t>As expected, the Efficiency scores are highest for their respective optimality criterion. However, A-Optimality has the highest G Efficiency (i.e., lowest maximum variance), lowest Condition Number, approximately the same Avg Prediction Variance as I-Optimality, and a higher D Efficiency than the I-Optimal design.</a:t>
            </a:r>
            <a:endParaRPr lang="en-US" dirty="0"/>
          </a:p>
        </p:txBody>
      </p:sp>
    </p:spTree>
    <p:extLst>
      <p:ext uri="{BB962C8B-B14F-4D97-AF65-F5344CB8AC3E}">
        <p14:creationId xmlns:p14="http://schemas.microsoft.com/office/powerpoint/2010/main" val="391791243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AB50B2-B2C9-6BFF-DF5E-CA6068305207}"/>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5EF48B6-A002-CAAB-014B-803E85CCB767}"/>
              </a:ext>
            </a:extLst>
          </p:cNvPr>
          <p:cNvSpPr>
            <a:spLocks noGrp="1"/>
          </p:cNvSpPr>
          <p:nvPr>
            <p:ph type="title"/>
          </p:nvPr>
        </p:nvSpPr>
        <p:spPr>
          <a:xfrm>
            <a:off x="457200" y="32959"/>
            <a:ext cx="8229600" cy="1143000"/>
          </a:xfrm>
          <a:prstGeom prst="rect">
            <a:avLst/>
          </a:prstGeom>
        </p:spPr>
        <p:txBody>
          <a:bodyPr/>
          <a:lstStyle/>
          <a:p>
            <a:r>
              <a:rPr lang="en-US" dirty="0"/>
              <a:t>Optimal Design SE/VIF Metrics</a:t>
            </a:r>
          </a:p>
        </p:txBody>
      </p:sp>
      <p:sp>
        <p:nvSpPr>
          <p:cNvPr id="7" name="TextBox 6">
            <a:extLst>
              <a:ext uri="{FF2B5EF4-FFF2-40B4-BE49-F238E27FC236}">
                <a16:creationId xmlns:a16="http://schemas.microsoft.com/office/drawing/2014/main" id="{5BB53201-8F50-EBB8-B310-75C6426FA0F9}"/>
              </a:ext>
            </a:extLst>
          </p:cNvPr>
          <p:cNvSpPr txBox="1"/>
          <p:nvPr/>
        </p:nvSpPr>
        <p:spPr>
          <a:xfrm>
            <a:off x="6797346" y="801145"/>
            <a:ext cx="2210582" cy="3970318"/>
          </a:xfrm>
          <a:prstGeom prst="rect">
            <a:avLst/>
          </a:prstGeom>
          <a:noFill/>
          <a:ln w="19050">
            <a:solidFill>
              <a:srgbClr val="FF0000"/>
            </a:solidFill>
          </a:ln>
        </p:spPr>
        <p:txBody>
          <a:bodyPr wrap="square">
            <a:spAutoFit/>
          </a:bodyPr>
          <a:lstStyle/>
          <a:p>
            <a:r>
              <a:rPr lang="en-US" sz="1800" dirty="0">
                <a:latin typeface="Calibri" panose="020F0502020204030204" pitchFamily="34" charset="0"/>
                <a:ea typeface="Times New Roman" panose="02020603050405020304" pitchFamily="18" charset="0"/>
                <a:cs typeface="Times New Roman" panose="02020603050405020304" pitchFamily="18" charset="0"/>
              </a:rPr>
              <a:t>Optimal Design SE/VIF Metrics for the previous 2 Factor, 12 Run designs with a </a:t>
            </a:r>
            <a:r>
              <a:rPr lang="en-US" sz="1800" i="1" dirty="0">
                <a:latin typeface="Calibri" panose="020F0502020204030204" pitchFamily="34" charset="0"/>
                <a:ea typeface="Times New Roman" panose="02020603050405020304" pitchFamily="18" charset="0"/>
                <a:cs typeface="Times New Roman" panose="02020603050405020304" pitchFamily="18" charset="0"/>
              </a:rPr>
              <a:t>Main Effects + 2-Way Interactions + Quadratic</a:t>
            </a:r>
            <a:r>
              <a:rPr lang="en-US" sz="1800" dirty="0">
                <a:latin typeface="Calibri" panose="020F0502020204030204" pitchFamily="34" charset="0"/>
                <a:ea typeface="Times New Roman" panose="02020603050405020304" pitchFamily="18" charset="0"/>
                <a:cs typeface="Times New Roman" panose="02020603050405020304" pitchFamily="18" charset="0"/>
              </a:rPr>
              <a:t> model.</a:t>
            </a:r>
          </a:p>
          <a:p>
            <a:endParaRPr lang="en-US" sz="1800" dirty="0">
              <a:latin typeface="Calibri" panose="020F0502020204030204" pitchFamily="34" charset="0"/>
              <a:ea typeface="Times New Roman" panose="02020603050405020304" pitchFamily="18" charset="0"/>
              <a:cs typeface="Times New Roman" panose="02020603050405020304" pitchFamily="18" charset="0"/>
            </a:endParaRPr>
          </a:p>
          <a:p>
            <a:r>
              <a:rPr lang="en-CA" sz="1800" dirty="0"/>
              <a:t>Note, RMSE has been added using the formula =SQRT(SUMSQ(C43:C47)/5). Max VIF is also shown.</a:t>
            </a:r>
          </a:p>
        </p:txBody>
      </p:sp>
      <p:pic>
        <p:nvPicPr>
          <p:cNvPr id="11" name="Picture 10">
            <a:extLst>
              <a:ext uri="{FF2B5EF4-FFF2-40B4-BE49-F238E27FC236}">
                <a16:creationId xmlns:a16="http://schemas.microsoft.com/office/drawing/2014/main" id="{83F5A29E-6F56-5BCA-017E-59B7903E898A}"/>
              </a:ext>
            </a:extLst>
          </p:cNvPr>
          <p:cNvPicPr>
            <a:picLocks noChangeAspect="1"/>
          </p:cNvPicPr>
          <p:nvPr/>
        </p:nvPicPr>
        <p:blipFill>
          <a:blip r:embed="rId2"/>
          <a:stretch>
            <a:fillRect/>
          </a:stretch>
        </p:blipFill>
        <p:spPr>
          <a:xfrm>
            <a:off x="136072" y="1015646"/>
            <a:ext cx="6613071" cy="1586743"/>
          </a:xfrm>
          <a:prstGeom prst="rect">
            <a:avLst/>
          </a:prstGeom>
        </p:spPr>
      </p:pic>
      <p:pic>
        <p:nvPicPr>
          <p:cNvPr id="13" name="Picture 12">
            <a:extLst>
              <a:ext uri="{FF2B5EF4-FFF2-40B4-BE49-F238E27FC236}">
                <a16:creationId xmlns:a16="http://schemas.microsoft.com/office/drawing/2014/main" id="{550569C2-CCF0-E120-7635-8342636AD4F2}"/>
              </a:ext>
            </a:extLst>
          </p:cNvPr>
          <p:cNvPicPr>
            <a:picLocks noChangeAspect="1"/>
          </p:cNvPicPr>
          <p:nvPr/>
        </p:nvPicPr>
        <p:blipFill>
          <a:blip r:embed="rId3"/>
          <a:stretch>
            <a:fillRect/>
          </a:stretch>
        </p:blipFill>
        <p:spPr>
          <a:xfrm>
            <a:off x="136072" y="2786304"/>
            <a:ext cx="6499859" cy="1597544"/>
          </a:xfrm>
          <a:prstGeom prst="rect">
            <a:avLst/>
          </a:prstGeom>
        </p:spPr>
      </p:pic>
      <p:pic>
        <p:nvPicPr>
          <p:cNvPr id="17" name="Picture 16">
            <a:extLst>
              <a:ext uri="{FF2B5EF4-FFF2-40B4-BE49-F238E27FC236}">
                <a16:creationId xmlns:a16="http://schemas.microsoft.com/office/drawing/2014/main" id="{E540FEE0-BE23-4C65-82D6-47F5C609AE0C}"/>
              </a:ext>
            </a:extLst>
          </p:cNvPr>
          <p:cNvPicPr>
            <a:picLocks noChangeAspect="1"/>
          </p:cNvPicPr>
          <p:nvPr/>
        </p:nvPicPr>
        <p:blipFill>
          <a:blip r:embed="rId4"/>
          <a:stretch>
            <a:fillRect/>
          </a:stretch>
        </p:blipFill>
        <p:spPr>
          <a:xfrm>
            <a:off x="136072" y="4665315"/>
            <a:ext cx="6402433" cy="1541675"/>
          </a:xfrm>
          <a:prstGeom prst="rect">
            <a:avLst/>
          </a:prstGeom>
        </p:spPr>
      </p:pic>
      <p:sp>
        <p:nvSpPr>
          <p:cNvPr id="18" name="TextBox 17">
            <a:extLst>
              <a:ext uri="{FF2B5EF4-FFF2-40B4-BE49-F238E27FC236}">
                <a16:creationId xmlns:a16="http://schemas.microsoft.com/office/drawing/2014/main" id="{8B65AD25-63FC-5BB5-EFF7-09F20D1EA48A}"/>
              </a:ext>
            </a:extLst>
          </p:cNvPr>
          <p:cNvSpPr txBox="1"/>
          <p:nvPr/>
        </p:nvSpPr>
        <p:spPr>
          <a:xfrm>
            <a:off x="6797346" y="4881218"/>
            <a:ext cx="2210582" cy="1745863"/>
          </a:xfrm>
          <a:prstGeom prst="rect">
            <a:avLst/>
          </a:prstGeom>
          <a:noFill/>
          <a:ln w="19050">
            <a:solidFill>
              <a:srgbClr val="FF0000"/>
            </a:solidFill>
          </a:ln>
        </p:spPr>
        <p:txBody>
          <a:bodyPr wrap="square">
            <a:spAutoFit/>
          </a:bodyPr>
          <a:lstStyle/>
          <a:p>
            <a:r>
              <a:rPr lang="en-CA" dirty="0"/>
              <a:t>As expected, A-Optimal has the lowest RMSE for the Model Terms. It also has the lowest Max VIF score.</a:t>
            </a:r>
          </a:p>
        </p:txBody>
      </p:sp>
    </p:spTree>
    <p:extLst>
      <p:ext uri="{BB962C8B-B14F-4D97-AF65-F5344CB8AC3E}">
        <p14:creationId xmlns:p14="http://schemas.microsoft.com/office/powerpoint/2010/main" val="8482319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157B90-361E-D4A3-86C9-D3538B69D0C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6DC208F-43C5-DD80-16A3-B7AF6749100D}"/>
              </a:ext>
            </a:extLst>
          </p:cNvPr>
          <p:cNvSpPr>
            <a:spLocks noGrp="1"/>
          </p:cNvSpPr>
          <p:nvPr>
            <p:ph type="title"/>
          </p:nvPr>
        </p:nvSpPr>
        <p:spPr>
          <a:xfrm>
            <a:off x="457200" y="32959"/>
            <a:ext cx="8229600" cy="1143000"/>
          </a:xfrm>
          <a:prstGeom prst="rect">
            <a:avLst/>
          </a:prstGeom>
        </p:spPr>
        <p:txBody>
          <a:bodyPr/>
          <a:lstStyle/>
          <a:p>
            <a:r>
              <a:rPr lang="en-US" dirty="0"/>
              <a:t>Summary: Selecting an Optimal Design Type</a:t>
            </a:r>
          </a:p>
        </p:txBody>
      </p:sp>
      <p:sp>
        <p:nvSpPr>
          <p:cNvPr id="3" name="TextBox 2">
            <a:extLst>
              <a:ext uri="{FF2B5EF4-FFF2-40B4-BE49-F238E27FC236}">
                <a16:creationId xmlns:a16="http://schemas.microsoft.com/office/drawing/2014/main" id="{BD876E99-7A06-0447-479C-F2B8DAF98FBF}"/>
              </a:ext>
            </a:extLst>
          </p:cNvPr>
          <p:cNvSpPr txBox="1"/>
          <p:nvPr/>
        </p:nvSpPr>
        <p:spPr>
          <a:xfrm>
            <a:off x="783430" y="1547434"/>
            <a:ext cx="7779545" cy="4401205"/>
          </a:xfrm>
          <a:prstGeom prst="rect">
            <a:avLst/>
          </a:prstGeom>
          <a:noFill/>
        </p:spPr>
        <p:txBody>
          <a:bodyPr wrap="square">
            <a:spAutoFit/>
          </a:bodyPr>
          <a:lstStyle/>
          <a:p>
            <a:pPr marL="342900" indent="-342900" defTabSz="914400" eaLnBrk="0" fontAlgn="base" hangingPunct="0">
              <a:spcBef>
                <a:spcPct val="0"/>
              </a:spcBef>
              <a:spcAft>
                <a:spcPct val="0"/>
              </a:spcAft>
              <a:buFont typeface="Arial" panose="020B0604020202020204" pitchFamily="34" charset="0"/>
              <a:buChar char="•"/>
              <a:tabLst>
                <a:tab pos="3048000" algn="ctr"/>
                <a:tab pos="6032500" algn="r"/>
              </a:tabLst>
            </a:pPr>
            <a:r>
              <a:rPr lang="en-CA" sz="2800" dirty="0"/>
              <a:t>In this example, with 12 runs and quadratic model, the best overall design choice is A-Optimal, but one cannot conclude that A-Optimal is generally preferred for a two factor RSM design, one would need to compare and evaluate for each design case.  </a:t>
            </a:r>
          </a:p>
          <a:p>
            <a:pPr marL="342900" indent="-342900" defTabSz="914400" eaLnBrk="0" fontAlgn="base" hangingPunct="0">
              <a:spcBef>
                <a:spcPct val="0"/>
              </a:spcBef>
              <a:spcAft>
                <a:spcPct val="0"/>
              </a:spcAft>
              <a:buFont typeface="Arial" panose="020B0604020202020204" pitchFamily="34" charset="0"/>
              <a:buChar char="•"/>
              <a:tabLst>
                <a:tab pos="3048000" algn="ctr"/>
                <a:tab pos="6032500" algn="r"/>
              </a:tabLst>
            </a:pPr>
            <a:r>
              <a:rPr lang="en-CA" sz="2800" dirty="0"/>
              <a:t>A-Optimal </a:t>
            </a:r>
            <a:r>
              <a:rPr lang="en-US" sz="2800" dirty="0">
                <a:latin typeface="Calibri" panose="020F0502020204030204" pitchFamily="34" charset="0"/>
                <a:ea typeface="DengXian" panose="02010600030101010101" pitchFamily="2" charset="-122"/>
              </a:rPr>
              <a:t>minimizes the </a:t>
            </a:r>
            <a:r>
              <a:rPr lang="en-US" sz="2800" b="1" dirty="0">
                <a:latin typeface="Calibri" panose="020F0502020204030204" pitchFamily="34" charset="0"/>
                <a:ea typeface="DengXian" panose="02010600030101010101" pitchFamily="2" charset="-122"/>
              </a:rPr>
              <a:t>average</a:t>
            </a:r>
            <a:r>
              <a:rPr lang="en-US" sz="2800" dirty="0">
                <a:latin typeface="Calibri" panose="020F0502020204030204" pitchFamily="34" charset="0"/>
                <a:ea typeface="DengXian" panose="02010600030101010101" pitchFamily="2" charset="-122"/>
              </a:rPr>
              <a:t> variance of the estimated regression coefficient terms and is recommended for screening designs.</a:t>
            </a:r>
            <a:endParaRPr lang="en-CA" sz="2800" dirty="0"/>
          </a:p>
          <a:p>
            <a:pPr marL="342900" indent="-342900" defTabSz="914400" eaLnBrk="0" fontAlgn="base" hangingPunct="0">
              <a:spcBef>
                <a:spcPct val="0"/>
              </a:spcBef>
              <a:spcAft>
                <a:spcPct val="0"/>
              </a:spcAft>
              <a:buFont typeface="Arial" panose="020B0604020202020204" pitchFamily="34" charset="0"/>
              <a:buChar char="•"/>
              <a:tabLst>
                <a:tab pos="3048000" algn="ctr"/>
                <a:tab pos="6032500" algn="r"/>
              </a:tabLst>
            </a:pPr>
            <a:endParaRPr lang="en-CA" sz="2800" dirty="0"/>
          </a:p>
        </p:txBody>
      </p:sp>
    </p:spTree>
    <p:extLst>
      <p:ext uri="{BB962C8B-B14F-4D97-AF65-F5344CB8AC3E}">
        <p14:creationId xmlns:p14="http://schemas.microsoft.com/office/powerpoint/2010/main" val="351321007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BC0537-F003-B9DC-EC9F-5DC3B3E1445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566502B-3FB4-DE4A-C82C-99E74FDD8933}"/>
              </a:ext>
            </a:extLst>
          </p:cNvPr>
          <p:cNvSpPr>
            <a:spLocks noGrp="1"/>
          </p:cNvSpPr>
          <p:nvPr>
            <p:ph type="title"/>
          </p:nvPr>
        </p:nvSpPr>
        <p:spPr>
          <a:xfrm>
            <a:off x="457200" y="32959"/>
            <a:ext cx="8229600" cy="1143000"/>
          </a:xfrm>
          <a:prstGeom prst="rect">
            <a:avLst/>
          </a:prstGeom>
        </p:spPr>
        <p:txBody>
          <a:bodyPr/>
          <a:lstStyle/>
          <a:p>
            <a:r>
              <a:rPr lang="en-US" dirty="0"/>
              <a:t>Summary: Selecting an Optimal Design Type</a:t>
            </a:r>
          </a:p>
        </p:txBody>
      </p:sp>
      <p:sp>
        <p:nvSpPr>
          <p:cNvPr id="3" name="TextBox 2">
            <a:extLst>
              <a:ext uri="{FF2B5EF4-FFF2-40B4-BE49-F238E27FC236}">
                <a16:creationId xmlns:a16="http://schemas.microsoft.com/office/drawing/2014/main" id="{CD41BC37-F4DC-E941-F015-CE9F6A65C351}"/>
              </a:ext>
            </a:extLst>
          </p:cNvPr>
          <p:cNvSpPr txBox="1"/>
          <p:nvPr/>
        </p:nvSpPr>
        <p:spPr>
          <a:xfrm>
            <a:off x="783430" y="1547434"/>
            <a:ext cx="7779545" cy="4832092"/>
          </a:xfrm>
          <a:prstGeom prst="rect">
            <a:avLst/>
          </a:prstGeom>
          <a:noFill/>
        </p:spPr>
        <p:txBody>
          <a:bodyPr wrap="square">
            <a:spAutoFit/>
          </a:bodyPr>
          <a:lstStyle/>
          <a:p>
            <a:pPr marL="342900" indent="-342900" defTabSz="914400" eaLnBrk="0" fontAlgn="base" hangingPunct="0">
              <a:spcBef>
                <a:spcPct val="0"/>
              </a:spcBef>
              <a:spcAft>
                <a:spcPct val="0"/>
              </a:spcAft>
              <a:buFont typeface="Arial" panose="020B0604020202020204" pitchFamily="34" charset="0"/>
              <a:buChar char="•"/>
              <a:tabLst>
                <a:tab pos="3048000" algn="ctr"/>
                <a:tab pos="6032500" algn="r"/>
              </a:tabLst>
            </a:pPr>
            <a:r>
              <a:rPr lang="en-US" altLang="zh-CN" sz="2800" dirty="0">
                <a:latin typeface="Calibri" panose="020F0502020204030204" pitchFamily="34" charset="0"/>
                <a:ea typeface="Times New Roman" panose="02020603050405020304" pitchFamily="18" charset="0"/>
                <a:cs typeface="Calibri" panose="020F0502020204030204" pitchFamily="34" charset="0"/>
              </a:rPr>
              <a:t>Since the primary objective of a Response Surface design is accurate prediction and optimization, I-Optimality </a:t>
            </a:r>
            <a:r>
              <a:rPr lang="en-US" altLang="zh-CN" sz="2800" dirty="0">
                <a:latin typeface="Calibri" panose="020F0502020204030204" pitchFamily="34" charset="0"/>
                <a:ea typeface="DengXian" panose="02010600030101010101" pitchFamily="2" charset="-122"/>
                <a:cs typeface="Calibri" panose="020F0502020204030204" pitchFamily="34" charset="0"/>
              </a:rPr>
              <a:t>is generally recommended for RSM designs. </a:t>
            </a:r>
          </a:p>
          <a:p>
            <a:pPr marL="342900" indent="-342900" defTabSz="914400" eaLnBrk="0" fontAlgn="base" hangingPunct="0">
              <a:spcBef>
                <a:spcPct val="0"/>
              </a:spcBef>
              <a:spcAft>
                <a:spcPct val="0"/>
              </a:spcAft>
              <a:buFont typeface="Arial" panose="020B0604020202020204" pitchFamily="34" charset="0"/>
              <a:buChar char="•"/>
              <a:tabLst>
                <a:tab pos="3048000" algn="ctr"/>
                <a:tab pos="6032500" algn="r"/>
              </a:tabLst>
            </a:pPr>
            <a:r>
              <a:rPr lang="en-US" sz="2800" dirty="0"/>
              <a:t>D-Optimal, with its good overall model precision, is recommended as a general-purpose alternative to screening and two-level factorial designs.</a:t>
            </a:r>
          </a:p>
          <a:p>
            <a:pPr marL="342900" indent="-342900" defTabSz="914400" eaLnBrk="0" fontAlgn="base" hangingPunct="0">
              <a:spcBef>
                <a:spcPct val="0"/>
              </a:spcBef>
              <a:spcAft>
                <a:spcPct val="0"/>
              </a:spcAft>
              <a:buFont typeface="Arial" panose="020B0604020202020204" pitchFamily="34" charset="0"/>
              <a:buChar char="•"/>
              <a:tabLst>
                <a:tab pos="3048000" algn="ctr"/>
                <a:tab pos="6032500" algn="r"/>
              </a:tabLst>
            </a:pPr>
            <a:r>
              <a:rPr lang="en-US" altLang="zh-CN" sz="2800" dirty="0">
                <a:latin typeface="Calibri" panose="020F0502020204030204" pitchFamily="34" charset="0"/>
                <a:ea typeface="DengXian" panose="02010600030101010101" pitchFamily="2" charset="-122"/>
                <a:cs typeface="Calibri" panose="020F0502020204030204" pitchFamily="34" charset="0"/>
              </a:rPr>
              <a:t>The Optimal Design Metrics, SE, VIF, TOL and FDS Plots are all produced prior to any data being collected so design evaluation and selection can easily be done beforehand.</a:t>
            </a:r>
            <a:endParaRPr lang="en-US" altLang="zh-CN" sz="2800" dirty="0">
              <a:latin typeface="Arial" panose="020B0604020202020204" pitchFamily="34" charset="0"/>
            </a:endParaRPr>
          </a:p>
        </p:txBody>
      </p:sp>
    </p:spTree>
    <p:extLst>
      <p:ext uri="{BB962C8B-B14F-4D97-AF65-F5344CB8AC3E}">
        <p14:creationId xmlns:p14="http://schemas.microsoft.com/office/powerpoint/2010/main" val="354252566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D81158-6742-47B4-01A0-6B188703E53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1991C93-EB1C-CD95-EED5-463A7968E134}"/>
              </a:ext>
            </a:extLst>
          </p:cNvPr>
          <p:cNvSpPr>
            <a:spLocks noGrp="1"/>
          </p:cNvSpPr>
          <p:nvPr>
            <p:ph type="title"/>
          </p:nvPr>
        </p:nvSpPr>
        <p:spPr>
          <a:xfrm>
            <a:off x="457200" y="32959"/>
            <a:ext cx="8229600" cy="1143000"/>
          </a:xfrm>
          <a:prstGeom prst="rect">
            <a:avLst/>
          </a:prstGeom>
        </p:spPr>
        <p:txBody>
          <a:bodyPr/>
          <a:lstStyle/>
          <a:p>
            <a:r>
              <a:rPr lang="en-CA" dirty="0"/>
              <a:t>Constrained D-Optimal Design – Adhesive Bond Strength</a:t>
            </a:r>
            <a:endParaRPr lang="en-US" dirty="0"/>
          </a:p>
        </p:txBody>
      </p:sp>
      <p:sp>
        <p:nvSpPr>
          <p:cNvPr id="3" name="TextBox 2">
            <a:extLst>
              <a:ext uri="{FF2B5EF4-FFF2-40B4-BE49-F238E27FC236}">
                <a16:creationId xmlns:a16="http://schemas.microsoft.com/office/drawing/2014/main" id="{FB883AD6-2E5D-A67B-6320-C3AD3D0D71C0}"/>
              </a:ext>
            </a:extLst>
          </p:cNvPr>
          <p:cNvSpPr txBox="1"/>
          <p:nvPr/>
        </p:nvSpPr>
        <p:spPr>
          <a:xfrm>
            <a:off x="457200" y="1570868"/>
            <a:ext cx="8229600" cy="4524315"/>
          </a:xfrm>
          <a:prstGeom prst="rect">
            <a:avLst/>
          </a:prstGeom>
          <a:noFill/>
          <a:ln w="19050">
            <a:solidFill>
              <a:srgbClr val="FF0000"/>
            </a:solidFill>
          </a:ln>
        </p:spPr>
        <p:txBody>
          <a:bodyPr wrap="square">
            <a:spAutoFit/>
          </a:bodyPr>
          <a:lstStyle/>
          <a:p>
            <a:r>
              <a:rPr lang="en-CA" sz="1800" dirty="0"/>
              <a:t>This example demonstrates the use of a D-Optimal design with constraints, as given in the paper by </a:t>
            </a:r>
            <a:r>
              <a:rPr lang="en-US" sz="1800" dirty="0"/>
              <a:t>Montgomery D.C. </a:t>
            </a:r>
            <a:r>
              <a:rPr lang="en-US" sz="1800" i="1" dirty="0"/>
              <a:t>et al</a:t>
            </a:r>
            <a:r>
              <a:rPr lang="en-US" sz="1800" dirty="0"/>
              <a:t>. (2002) “Experimental Designs for Constrained Regions”, </a:t>
            </a:r>
            <a:r>
              <a:rPr lang="en-US" sz="1800" i="1" dirty="0"/>
              <a:t>Quality Engineering</a:t>
            </a:r>
            <a:r>
              <a:rPr lang="en-US" sz="1800" dirty="0"/>
              <a:t>, 14(4), pp. 587–601 [4].</a:t>
            </a:r>
          </a:p>
          <a:p>
            <a:r>
              <a:rPr lang="en-CA" sz="1800" dirty="0"/>
              <a:t>“An experimenter is investigating the bond strength of a particular adhesive. The adhesive is applied to two parts and then the assembly cured at an elevated temperature. The two factors of interest are the amount of adhesive applied (A) and the cure temperature (B). Over the ranges of these factors, taken from -1 to 1 on the usual coded design variable scale, the experimenter knows that if too little adhesive is applied and the cure temperature is too low, the parts will not bond satisfactorily… Furthermore, if the temperature is too high and too much adhesive is applied, either the parts will be damaged by stress or an inadequate bond will result.”</a:t>
            </a:r>
            <a:endParaRPr lang="en-US" sz="1800" dirty="0"/>
          </a:p>
          <a:p>
            <a:r>
              <a:rPr lang="en-CA" sz="1800" dirty="0"/>
              <a:t>The linear constraint formulas are given as:</a:t>
            </a:r>
            <a:endParaRPr lang="en-US" sz="1800" dirty="0"/>
          </a:p>
          <a:p>
            <a:r>
              <a:rPr lang="en-CA" sz="1800" dirty="0"/>
              <a:t>A+B &gt;= -0.5</a:t>
            </a:r>
            <a:endParaRPr lang="en-US" sz="1800" dirty="0"/>
          </a:p>
          <a:p>
            <a:r>
              <a:rPr lang="en-CA" sz="1800" dirty="0"/>
              <a:t>A+B &lt;= 1</a:t>
            </a:r>
            <a:endParaRPr lang="en-US" sz="1800" dirty="0"/>
          </a:p>
          <a:p>
            <a:r>
              <a:rPr lang="en-CA" sz="1800" dirty="0"/>
              <a:t>The expected range of bond strength values is approximately 1 to 4. For demonstration purposes we will assume a process historical standard deviation = 0.1.</a:t>
            </a:r>
            <a:endParaRPr lang="en-US" sz="1800" dirty="0"/>
          </a:p>
        </p:txBody>
      </p:sp>
    </p:spTree>
    <p:extLst>
      <p:ext uri="{BB962C8B-B14F-4D97-AF65-F5344CB8AC3E}">
        <p14:creationId xmlns:p14="http://schemas.microsoft.com/office/powerpoint/2010/main" val="763018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4CD061-30E3-F4C0-31DA-3B3F44C6A89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79A9B17-2CC2-EBE6-C911-5A314B13B844}"/>
              </a:ext>
            </a:extLst>
          </p:cNvPr>
          <p:cNvSpPr>
            <a:spLocks noGrp="1"/>
          </p:cNvSpPr>
          <p:nvPr>
            <p:ph type="title"/>
          </p:nvPr>
        </p:nvSpPr>
        <p:spPr>
          <a:xfrm>
            <a:off x="457200" y="245610"/>
            <a:ext cx="8229600" cy="1143000"/>
          </a:xfrm>
          <a:prstGeom prst="rect">
            <a:avLst/>
          </a:prstGeom>
        </p:spPr>
        <p:txBody>
          <a:bodyPr/>
          <a:lstStyle/>
          <a:p>
            <a:r>
              <a:rPr lang="en-US" dirty="0"/>
              <a:t>Fraction of Design Space (FDS) Plot </a:t>
            </a:r>
          </a:p>
        </p:txBody>
      </p:sp>
      <p:sp>
        <p:nvSpPr>
          <p:cNvPr id="2" name="Rectangle 1">
            <a:extLst>
              <a:ext uri="{FF2B5EF4-FFF2-40B4-BE49-F238E27FC236}">
                <a16:creationId xmlns:a16="http://schemas.microsoft.com/office/drawing/2014/main" id="{3F758B5D-F95B-E95A-6C18-8DCE1A3E3E0E}"/>
              </a:ext>
            </a:extLst>
          </p:cNvPr>
          <p:cNvSpPr>
            <a:spLocks noChangeArrowheads="1"/>
          </p:cNvSpPr>
          <p:nvPr/>
        </p:nvSpPr>
        <p:spPr bwMode="auto">
          <a:xfrm flipH="1">
            <a:off x="457201" y="1218876"/>
            <a:ext cx="8229599" cy="3108543"/>
          </a:xfrm>
          <a:prstGeom prst="rect">
            <a:avLst/>
          </a:prstGeom>
          <a:noFill/>
          <a:ln w="190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1pPr>
            <a:lvl2pPr marL="457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2pPr>
            <a:lvl3pPr marL="914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3pPr>
            <a:lvl4pPr marL="1371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4pPr>
            <a:lvl5pPr marL="18288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5pPr>
            <a:lvl6pPr marL="22860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6pPr>
            <a:lvl7pPr marL="2743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7pPr>
            <a:lvl8pPr marL="3200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8pPr>
            <a:lvl9pPr marL="3657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9p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CA"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This can be used to compare and select number of replicates, number of center points, Central Composite alpha axial value, Central Composite vs Box-Behnken and optimality criterion.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CA"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The FDS Plot will show Prediction Standard Error of the Mean (SE Mean) vs Fraction of Design Space and Margin of Error vs Fraction of Design Space.</a:t>
            </a:r>
          </a:p>
        </p:txBody>
      </p:sp>
      <p:pic>
        <p:nvPicPr>
          <p:cNvPr id="3" name="Picture 2">
            <a:extLst>
              <a:ext uri="{FF2B5EF4-FFF2-40B4-BE49-F238E27FC236}">
                <a16:creationId xmlns:a16="http://schemas.microsoft.com/office/drawing/2014/main" id="{EE856999-6077-5F8F-2591-7071BCC4F75D}"/>
              </a:ext>
            </a:extLst>
          </p:cNvPr>
          <p:cNvPicPr>
            <a:picLocks noChangeAspect="1"/>
          </p:cNvPicPr>
          <p:nvPr/>
        </p:nvPicPr>
        <p:blipFill>
          <a:blip r:embed="rId2"/>
          <a:stretch>
            <a:fillRect/>
          </a:stretch>
        </p:blipFill>
        <p:spPr>
          <a:xfrm>
            <a:off x="978533" y="4424517"/>
            <a:ext cx="7186933" cy="2187874"/>
          </a:xfrm>
          <a:prstGeom prst="rect">
            <a:avLst/>
          </a:prstGeom>
        </p:spPr>
      </p:pic>
    </p:spTree>
    <p:extLst>
      <p:ext uri="{BB962C8B-B14F-4D97-AF65-F5344CB8AC3E}">
        <p14:creationId xmlns:p14="http://schemas.microsoft.com/office/powerpoint/2010/main" val="93260277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3BB392-7651-4D7F-4F92-5BAF57DF05B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9BDBFBFF-5DD6-1C9A-B75D-C00681BDAD22}"/>
              </a:ext>
            </a:extLst>
          </p:cNvPr>
          <p:cNvSpPr>
            <a:spLocks noGrp="1"/>
          </p:cNvSpPr>
          <p:nvPr>
            <p:ph type="title"/>
          </p:nvPr>
        </p:nvSpPr>
        <p:spPr>
          <a:xfrm>
            <a:off x="457200" y="-14666"/>
            <a:ext cx="8229600" cy="1143000"/>
          </a:xfrm>
          <a:prstGeom prst="rect">
            <a:avLst/>
          </a:prstGeom>
        </p:spPr>
        <p:txBody>
          <a:bodyPr/>
          <a:lstStyle/>
          <a:p>
            <a:r>
              <a:rPr lang="en-CA" dirty="0"/>
              <a:t>Constrained D-Optimal Design – Adhesive Bond Strength</a:t>
            </a:r>
            <a:endParaRPr lang="en-US" dirty="0"/>
          </a:p>
        </p:txBody>
      </p:sp>
      <p:pic>
        <p:nvPicPr>
          <p:cNvPr id="2" name="Picture 1">
            <a:extLst>
              <a:ext uri="{FF2B5EF4-FFF2-40B4-BE49-F238E27FC236}">
                <a16:creationId xmlns:a16="http://schemas.microsoft.com/office/drawing/2014/main" id="{32B84E90-080C-1906-5B70-E6B7EE24836D}"/>
              </a:ext>
            </a:extLst>
          </p:cNvPr>
          <p:cNvPicPr>
            <a:picLocks noChangeAspect="1"/>
          </p:cNvPicPr>
          <p:nvPr/>
        </p:nvPicPr>
        <p:blipFill>
          <a:blip r:embed="rId2"/>
          <a:stretch>
            <a:fillRect/>
          </a:stretch>
        </p:blipFill>
        <p:spPr>
          <a:xfrm>
            <a:off x="457200" y="1314767"/>
            <a:ext cx="4817110" cy="3504565"/>
          </a:xfrm>
          <a:prstGeom prst="rect">
            <a:avLst/>
          </a:prstGeom>
        </p:spPr>
      </p:pic>
      <p:pic>
        <p:nvPicPr>
          <p:cNvPr id="5" name="Picture 4">
            <a:extLst>
              <a:ext uri="{FF2B5EF4-FFF2-40B4-BE49-F238E27FC236}">
                <a16:creationId xmlns:a16="http://schemas.microsoft.com/office/drawing/2014/main" id="{3A8063D5-153D-DFE2-EA52-5E70AD13CE3A}"/>
              </a:ext>
            </a:extLst>
          </p:cNvPr>
          <p:cNvPicPr>
            <a:picLocks noChangeAspect="1"/>
          </p:cNvPicPr>
          <p:nvPr/>
        </p:nvPicPr>
        <p:blipFill>
          <a:blip r:embed="rId3"/>
          <a:stretch>
            <a:fillRect/>
          </a:stretch>
        </p:blipFill>
        <p:spPr>
          <a:xfrm>
            <a:off x="5587047" y="1524794"/>
            <a:ext cx="3191510" cy="1303020"/>
          </a:xfrm>
          <a:prstGeom prst="rect">
            <a:avLst/>
          </a:prstGeom>
        </p:spPr>
      </p:pic>
      <p:pic>
        <p:nvPicPr>
          <p:cNvPr id="6" name="Picture 5">
            <a:extLst>
              <a:ext uri="{FF2B5EF4-FFF2-40B4-BE49-F238E27FC236}">
                <a16:creationId xmlns:a16="http://schemas.microsoft.com/office/drawing/2014/main" id="{9726AF6B-EDF1-3549-C2BE-9DE1D87FC3C7}"/>
              </a:ext>
            </a:extLst>
          </p:cNvPr>
          <p:cNvPicPr>
            <a:picLocks noChangeAspect="1"/>
          </p:cNvPicPr>
          <p:nvPr/>
        </p:nvPicPr>
        <p:blipFill>
          <a:blip r:embed="rId4"/>
          <a:stretch>
            <a:fillRect/>
          </a:stretch>
        </p:blipFill>
        <p:spPr>
          <a:xfrm>
            <a:off x="657225" y="4857110"/>
            <a:ext cx="4417060" cy="1967931"/>
          </a:xfrm>
          <a:prstGeom prst="rect">
            <a:avLst/>
          </a:prstGeom>
        </p:spPr>
      </p:pic>
    </p:spTree>
    <p:extLst>
      <p:ext uri="{BB962C8B-B14F-4D97-AF65-F5344CB8AC3E}">
        <p14:creationId xmlns:p14="http://schemas.microsoft.com/office/powerpoint/2010/main" val="141283159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14C14B-3A93-A3A9-36D3-05FACE0A9BA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0450DD3-3E97-0F23-6583-415FB8331DE8}"/>
              </a:ext>
            </a:extLst>
          </p:cNvPr>
          <p:cNvSpPr>
            <a:spLocks noGrp="1"/>
          </p:cNvSpPr>
          <p:nvPr>
            <p:ph type="title"/>
          </p:nvPr>
        </p:nvSpPr>
        <p:spPr>
          <a:xfrm>
            <a:off x="457200" y="-14666"/>
            <a:ext cx="8229600" cy="1143000"/>
          </a:xfrm>
          <a:prstGeom prst="rect">
            <a:avLst/>
          </a:prstGeom>
        </p:spPr>
        <p:txBody>
          <a:bodyPr/>
          <a:lstStyle/>
          <a:p>
            <a:r>
              <a:rPr lang="en-CA" dirty="0"/>
              <a:t>Constrained D-Optimal Design – Adhesive Bond Strength</a:t>
            </a:r>
            <a:endParaRPr lang="en-US" dirty="0"/>
          </a:p>
        </p:txBody>
      </p:sp>
      <p:sp>
        <p:nvSpPr>
          <p:cNvPr id="8" name="TextBox 7">
            <a:extLst>
              <a:ext uri="{FF2B5EF4-FFF2-40B4-BE49-F238E27FC236}">
                <a16:creationId xmlns:a16="http://schemas.microsoft.com/office/drawing/2014/main" id="{BC8C46B9-3E93-3D0E-52BA-FF4EE3A047A4}"/>
              </a:ext>
            </a:extLst>
          </p:cNvPr>
          <p:cNvSpPr txBox="1"/>
          <p:nvPr/>
        </p:nvSpPr>
        <p:spPr>
          <a:xfrm>
            <a:off x="1358210" y="5223232"/>
            <a:ext cx="6427580" cy="1477328"/>
          </a:xfrm>
          <a:prstGeom prst="rect">
            <a:avLst/>
          </a:prstGeom>
          <a:noFill/>
          <a:ln w="19050">
            <a:solidFill>
              <a:srgbClr val="FF0000"/>
            </a:solidFill>
          </a:ln>
        </p:spPr>
        <p:txBody>
          <a:bodyPr wrap="square">
            <a:spAutoFit/>
          </a:bodyPr>
          <a:lstStyle/>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Note that with a constrained design, the continuous factors can take on any value between -1 and 1 (or low to high) and are displayed to 3 decimal places.  </a:t>
            </a:r>
            <a:r>
              <a:rPr lang="en-CA" sz="1800" dirty="0">
                <a:effectLst/>
                <a:latin typeface="Calibri" panose="020F0502020204030204" pitchFamily="34" charset="0"/>
                <a:ea typeface="Times New Roman" panose="02020603050405020304" pitchFamily="18" charset="0"/>
                <a:cs typeface="Times New Roman" panose="02020603050405020304" pitchFamily="18" charset="0"/>
              </a:rPr>
              <a:t>The constraints can be checked by summing the two factor columns row-wise and by creating an </a:t>
            </a:r>
            <a:r>
              <a:rPr lang="en-CA" dirty="0"/>
              <a:t>Excel Scatter Chart of the factor settings.</a:t>
            </a:r>
            <a:r>
              <a:rPr lang="en-C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dirty="0"/>
          </a:p>
        </p:txBody>
      </p:sp>
      <p:pic>
        <p:nvPicPr>
          <p:cNvPr id="10" name="Picture 9">
            <a:extLst>
              <a:ext uri="{FF2B5EF4-FFF2-40B4-BE49-F238E27FC236}">
                <a16:creationId xmlns:a16="http://schemas.microsoft.com/office/drawing/2014/main" id="{313216EE-AB34-1A01-66B2-2DC335E9B773}"/>
              </a:ext>
            </a:extLst>
          </p:cNvPr>
          <p:cNvPicPr>
            <a:picLocks noChangeAspect="1"/>
          </p:cNvPicPr>
          <p:nvPr/>
        </p:nvPicPr>
        <p:blipFill>
          <a:blip r:embed="rId3"/>
          <a:stretch>
            <a:fillRect/>
          </a:stretch>
        </p:blipFill>
        <p:spPr>
          <a:xfrm>
            <a:off x="314325" y="1396654"/>
            <a:ext cx="8515350" cy="3634522"/>
          </a:xfrm>
          <a:prstGeom prst="rect">
            <a:avLst/>
          </a:prstGeom>
        </p:spPr>
      </p:pic>
    </p:spTree>
    <p:extLst>
      <p:ext uri="{BB962C8B-B14F-4D97-AF65-F5344CB8AC3E}">
        <p14:creationId xmlns:p14="http://schemas.microsoft.com/office/powerpoint/2010/main" val="407538632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8F65B0-598C-0012-5844-71F8A210A97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EA36FC5-4038-511B-3F81-EE376BAAB33D}"/>
              </a:ext>
            </a:extLst>
          </p:cNvPr>
          <p:cNvSpPr>
            <a:spLocks noGrp="1"/>
          </p:cNvSpPr>
          <p:nvPr>
            <p:ph type="title"/>
          </p:nvPr>
        </p:nvSpPr>
        <p:spPr>
          <a:xfrm>
            <a:off x="457200" y="-14666"/>
            <a:ext cx="8229600" cy="1143000"/>
          </a:xfrm>
          <a:prstGeom prst="rect">
            <a:avLst/>
          </a:prstGeom>
        </p:spPr>
        <p:txBody>
          <a:bodyPr/>
          <a:lstStyle/>
          <a:p>
            <a:r>
              <a:rPr lang="en-CA" dirty="0"/>
              <a:t>Constrained D-Optimal Design – Adhesive Bond Strength</a:t>
            </a:r>
            <a:endParaRPr lang="en-US" dirty="0"/>
          </a:p>
        </p:txBody>
      </p:sp>
      <p:sp>
        <p:nvSpPr>
          <p:cNvPr id="8" name="TextBox 7">
            <a:extLst>
              <a:ext uri="{FF2B5EF4-FFF2-40B4-BE49-F238E27FC236}">
                <a16:creationId xmlns:a16="http://schemas.microsoft.com/office/drawing/2014/main" id="{ADFB6227-128B-01D0-EF13-B5E5C3E074F7}"/>
              </a:ext>
            </a:extLst>
          </p:cNvPr>
          <p:cNvSpPr txBox="1"/>
          <p:nvPr/>
        </p:nvSpPr>
        <p:spPr>
          <a:xfrm>
            <a:off x="598142" y="5156557"/>
            <a:ext cx="7947715" cy="1470274"/>
          </a:xfrm>
          <a:prstGeom prst="rect">
            <a:avLst/>
          </a:prstGeom>
          <a:noFill/>
          <a:ln w="19050">
            <a:solidFill>
              <a:srgbClr val="FF0000"/>
            </a:solidFill>
          </a:ln>
        </p:spPr>
        <p:txBody>
          <a:bodyPr wrap="square">
            <a:spAutoFit/>
          </a:bodyPr>
          <a:lstStyle/>
          <a:p>
            <a:r>
              <a:rPr lang="en-CA" dirty="0"/>
              <a:t>Notice that the constraints effectively remove two corners of the original square region of operability, and this results in an irregular experimental region. We can see that the constraint formulas have been met and that there are two replicates in the center of the constrained region, and at (0,1), (1,0), and (1,-1).  Note that the center of the constrained region is not the same as (0,0) center points. </a:t>
            </a:r>
            <a:endParaRPr lang="en-US" dirty="0"/>
          </a:p>
        </p:txBody>
      </p:sp>
      <p:pic>
        <p:nvPicPr>
          <p:cNvPr id="2" name="Picture 1">
            <a:extLst>
              <a:ext uri="{FF2B5EF4-FFF2-40B4-BE49-F238E27FC236}">
                <a16:creationId xmlns:a16="http://schemas.microsoft.com/office/drawing/2014/main" id="{28F4BDD4-699D-730A-4869-8ACA43650AA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79650" y="1453663"/>
            <a:ext cx="4584700" cy="3444240"/>
          </a:xfrm>
          <a:prstGeom prst="rect">
            <a:avLst/>
          </a:prstGeom>
          <a:noFill/>
        </p:spPr>
      </p:pic>
    </p:spTree>
    <p:extLst>
      <p:ext uri="{BB962C8B-B14F-4D97-AF65-F5344CB8AC3E}">
        <p14:creationId xmlns:p14="http://schemas.microsoft.com/office/powerpoint/2010/main" val="304707222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51856F-7DAA-2CB3-7A3C-8BCBD31DF60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6B444BC-90ED-10EC-E21A-5E526492A748}"/>
              </a:ext>
            </a:extLst>
          </p:cNvPr>
          <p:cNvSpPr>
            <a:spLocks noGrp="1"/>
          </p:cNvSpPr>
          <p:nvPr>
            <p:ph type="title"/>
          </p:nvPr>
        </p:nvSpPr>
        <p:spPr>
          <a:xfrm>
            <a:off x="457200" y="-14666"/>
            <a:ext cx="8229600" cy="1143000"/>
          </a:xfrm>
          <a:prstGeom prst="rect">
            <a:avLst/>
          </a:prstGeom>
        </p:spPr>
        <p:txBody>
          <a:bodyPr/>
          <a:lstStyle/>
          <a:p>
            <a:r>
              <a:rPr lang="en-CA" dirty="0"/>
              <a:t>Constrained D-Optimal Design – Adhesive Bond Strength</a:t>
            </a:r>
            <a:endParaRPr lang="en-US" dirty="0"/>
          </a:p>
        </p:txBody>
      </p:sp>
      <p:pic>
        <p:nvPicPr>
          <p:cNvPr id="3" name="Picture 2">
            <a:extLst>
              <a:ext uri="{FF2B5EF4-FFF2-40B4-BE49-F238E27FC236}">
                <a16:creationId xmlns:a16="http://schemas.microsoft.com/office/drawing/2014/main" id="{84101D7B-C835-2BB0-367F-F34855278F79}"/>
              </a:ext>
            </a:extLst>
          </p:cNvPr>
          <p:cNvPicPr>
            <a:picLocks noChangeAspect="1"/>
          </p:cNvPicPr>
          <p:nvPr/>
        </p:nvPicPr>
        <p:blipFill>
          <a:blip r:embed="rId3"/>
          <a:stretch>
            <a:fillRect/>
          </a:stretch>
        </p:blipFill>
        <p:spPr>
          <a:xfrm>
            <a:off x="1836100" y="1407795"/>
            <a:ext cx="5757545" cy="2708910"/>
          </a:xfrm>
          <a:prstGeom prst="rect">
            <a:avLst/>
          </a:prstGeom>
        </p:spPr>
      </p:pic>
      <p:sp>
        <p:nvSpPr>
          <p:cNvPr id="6" name="TextBox 5">
            <a:extLst>
              <a:ext uri="{FF2B5EF4-FFF2-40B4-BE49-F238E27FC236}">
                <a16:creationId xmlns:a16="http://schemas.microsoft.com/office/drawing/2014/main" id="{CAB5681E-4120-D76C-C232-A3AE1F01AB77}"/>
              </a:ext>
            </a:extLst>
          </p:cNvPr>
          <p:cNvSpPr txBox="1"/>
          <p:nvPr/>
        </p:nvSpPr>
        <p:spPr>
          <a:xfrm>
            <a:off x="960912" y="4259580"/>
            <a:ext cx="7507923" cy="2308324"/>
          </a:xfrm>
          <a:prstGeom prst="rect">
            <a:avLst/>
          </a:prstGeom>
          <a:noFill/>
          <a:ln w="19050">
            <a:solidFill>
              <a:srgbClr val="FF0000"/>
            </a:solidFill>
          </a:ln>
        </p:spPr>
        <p:txBody>
          <a:bodyPr wrap="square">
            <a:spAutoFit/>
          </a:bodyPr>
          <a:lstStyle/>
          <a:p>
            <a:pPr marL="228600" marR="0" indent="0">
              <a:spcAft>
                <a:spcPts val="1000"/>
              </a:spcAft>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D-Efficiency and A-Efficiency values are low, but they cannot be used as a measure of design quality standalone, they are used for comparison to other designs.  On the other hand, we see that the G-Efficiency is good and is greater than 50% as recommended by Montgomery. The condition number = 56.4 is high, but still less than Montgomery’s rule of thumb where &gt; 100 is moderate.  The maximum VIF score is 11.8 which is higher than the recommended maximum of 5, but this degree of multicollinearity is an unavoidable consequence of adding constraints to the design.</a:t>
            </a:r>
          </a:p>
        </p:txBody>
      </p:sp>
    </p:spTree>
    <p:extLst>
      <p:ext uri="{BB962C8B-B14F-4D97-AF65-F5344CB8AC3E}">
        <p14:creationId xmlns:p14="http://schemas.microsoft.com/office/powerpoint/2010/main" val="2756210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2F406E-E25B-A918-1EDC-DCEDB2B2E58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6567092-26E2-4B32-78EB-0A296238FDB7}"/>
              </a:ext>
            </a:extLst>
          </p:cNvPr>
          <p:cNvSpPr>
            <a:spLocks noGrp="1"/>
          </p:cNvSpPr>
          <p:nvPr>
            <p:ph type="title"/>
          </p:nvPr>
        </p:nvSpPr>
        <p:spPr>
          <a:xfrm>
            <a:off x="457200" y="-14666"/>
            <a:ext cx="8229600" cy="1143000"/>
          </a:xfrm>
          <a:prstGeom prst="rect">
            <a:avLst/>
          </a:prstGeom>
        </p:spPr>
        <p:txBody>
          <a:bodyPr/>
          <a:lstStyle/>
          <a:p>
            <a:r>
              <a:rPr lang="en-CA" dirty="0"/>
              <a:t>Constrained D-Optimal Design – Adhesive Bond Strength</a:t>
            </a:r>
            <a:endParaRPr lang="en-US" dirty="0"/>
          </a:p>
        </p:txBody>
      </p:sp>
      <p:sp>
        <p:nvSpPr>
          <p:cNvPr id="6" name="TextBox 5">
            <a:extLst>
              <a:ext uri="{FF2B5EF4-FFF2-40B4-BE49-F238E27FC236}">
                <a16:creationId xmlns:a16="http://schemas.microsoft.com/office/drawing/2014/main" id="{8E39693E-A4BB-1DBC-A17E-86C1F554B2BD}"/>
              </a:ext>
            </a:extLst>
          </p:cNvPr>
          <p:cNvSpPr txBox="1"/>
          <p:nvPr/>
        </p:nvSpPr>
        <p:spPr>
          <a:xfrm>
            <a:off x="3988752" y="3758055"/>
            <a:ext cx="4846444" cy="3046988"/>
          </a:xfrm>
          <a:prstGeom prst="rect">
            <a:avLst/>
          </a:prstGeom>
          <a:noFill/>
          <a:ln w="19050">
            <a:solidFill>
              <a:srgbClr val="FF0000"/>
            </a:solidFill>
          </a:ln>
        </p:spPr>
        <p:txBody>
          <a:bodyPr wrap="square">
            <a:spAutoFit/>
          </a:bodyPr>
          <a:lstStyle/>
          <a:p>
            <a:r>
              <a:rPr lang="en-CA" sz="1600" dirty="0"/>
              <a:t>Looking at the 95th Percentile (i.e., 95% of the design space), we see that the SE Mean can be as large as 0.68 and the Margin of Error (Interval Half-Width) as large as 1.78.</a:t>
            </a:r>
            <a:r>
              <a:rPr lang="en-US" sz="1600" dirty="0"/>
              <a:t> </a:t>
            </a:r>
            <a:r>
              <a:rPr lang="en-CA" sz="1600" dirty="0"/>
              <a:t>To obtain units of Bond Strength, we multiply by the process historical standard deviation: SE Mean = 0.68*0.1 = 0.068 and Half-Width = 1.78*0.1 = 0.178. This is an acceptable margin of error for the bond strength which has an expected range of values of 1 to 4.</a:t>
            </a:r>
            <a:endParaRPr lang="en-US" sz="1600" dirty="0"/>
          </a:p>
          <a:p>
            <a:r>
              <a:rPr lang="en-CA" sz="1600" dirty="0"/>
              <a:t>Note that the Confidence Level of 95% applies to the Margin of Error. The 95th Percentile applies to the Fraction/Proportion of Design Space. </a:t>
            </a:r>
            <a:endParaRPr lang="en-US" sz="1600" dirty="0"/>
          </a:p>
        </p:txBody>
      </p:sp>
      <p:pic>
        <p:nvPicPr>
          <p:cNvPr id="2" name="Picture 1">
            <a:extLst>
              <a:ext uri="{FF2B5EF4-FFF2-40B4-BE49-F238E27FC236}">
                <a16:creationId xmlns:a16="http://schemas.microsoft.com/office/drawing/2014/main" id="{B8DD5E17-AF40-8DD4-6581-01AEBAF2387C}"/>
              </a:ext>
            </a:extLst>
          </p:cNvPr>
          <p:cNvPicPr>
            <a:picLocks noChangeAspect="1"/>
          </p:cNvPicPr>
          <p:nvPr/>
        </p:nvPicPr>
        <p:blipFill>
          <a:blip r:embed="rId3"/>
          <a:stretch>
            <a:fillRect/>
          </a:stretch>
        </p:blipFill>
        <p:spPr>
          <a:xfrm>
            <a:off x="893127" y="1433096"/>
            <a:ext cx="7497835" cy="2308324"/>
          </a:xfrm>
          <a:prstGeom prst="rect">
            <a:avLst/>
          </a:prstGeom>
        </p:spPr>
      </p:pic>
      <p:pic>
        <p:nvPicPr>
          <p:cNvPr id="5" name="Picture 4">
            <a:extLst>
              <a:ext uri="{FF2B5EF4-FFF2-40B4-BE49-F238E27FC236}">
                <a16:creationId xmlns:a16="http://schemas.microsoft.com/office/drawing/2014/main" id="{0474CB43-38F0-319C-A207-DD9233DAADA0}"/>
              </a:ext>
            </a:extLst>
          </p:cNvPr>
          <p:cNvPicPr>
            <a:picLocks noChangeAspect="1"/>
          </p:cNvPicPr>
          <p:nvPr/>
        </p:nvPicPr>
        <p:blipFill>
          <a:blip r:embed="rId4"/>
          <a:stretch>
            <a:fillRect/>
          </a:stretch>
        </p:blipFill>
        <p:spPr>
          <a:xfrm>
            <a:off x="308804" y="3839804"/>
            <a:ext cx="3491671" cy="2864258"/>
          </a:xfrm>
          <a:prstGeom prst="rect">
            <a:avLst/>
          </a:prstGeom>
        </p:spPr>
      </p:pic>
    </p:spTree>
    <p:extLst>
      <p:ext uri="{BB962C8B-B14F-4D97-AF65-F5344CB8AC3E}">
        <p14:creationId xmlns:p14="http://schemas.microsoft.com/office/powerpoint/2010/main" val="193230156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7C5763-8B8D-774C-2D80-55E0B9982C1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9881C109-2D12-72CE-3FE5-0333D42DD07A}"/>
              </a:ext>
            </a:extLst>
          </p:cNvPr>
          <p:cNvSpPr>
            <a:spLocks noGrp="1"/>
          </p:cNvSpPr>
          <p:nvPr>
            <p:ph type="title"/>
          </p:nvPr>
        </p:nvSpPr>
        <p:spPr>
          <a:xfrm>
            <a:off x="457200" y="-14666"/>
            <a:ext cx="8229600" cy="1143000"/>
          </a:xfrm>
          <a:prstGeom prst="rect">
            <a:avLst/>
          </a:prstGeom>
        </p:spPr>
        <p:txBody>
          <a:bodyPr/>
          <a:lstStyle/>
          <a:p>
            <a:r>
              <a:rPr lang="en-CA" dirty="0"/>
              <a:t>Constrained D-Optimal Design – Adhesive Bond Strength</a:t>
            </a:r>
            <a:endParaRPr lang="en-US" dirty="0"/>
          </a:p>
        </p:txBody>
      </p:sp>
      <p:pic>
        <p:nvPicPr>
          <p:cNvPr id="3" name="Picture 2">
            <a:extLst>
              <a:ext uri="{FF2B5EF4-FFF2-40B4-BE49-F238E27FC236}">
                <a16:creationId xmlns:a16="http://schemas.microsoft.com/office/drawing/2014/main" id="{E538A456-4148-8998-B4DF-4F3BDA1EB330}"/>
              </a:ext>
            </a:extLst>
          </p:cNvPr>
          <p:cNvPicPr>
            <a:picLocks noChangeAspect="1"/>
          </p:cNvPicPr>
          <p:nvPr/>
        </p:nvPicPr>
        <p:blipFill>
          <a:blip r:embed="rId3"/>
          <a:stretch>
            <a:fillRect/>
          </a:stretch>
        </p:blipFill>
        <p:spPr>
          <a:xfrm>
            <a:off x="1167447" y="2773999"/>
            <a:ext cx="7258180" cy="3209606"/>
          </a:xfrm>
          <a:prstGeom prst="rect">
            <a:avLst/>
          </a:prstGeom>
        </p:spPr>
      </p:pic>
      <p:sp>
        <p:nvSpPr>
          <p:cNvPr id="8" name="TextBox 7">
            <a:extLst>
              <a:ext uri="{FF2B5EF4-FFF2-40B4-BE49-F238E27FC236}">
                <a16:creationId xmlns:a16="http://schemas.microsoft.com/office/drawing/2014/main" id="{FD877013-C378-1A8F-4BEC-7701003644BC}"/>
              </a:ext>
            </a:extLst>
          </p:cNvPr>
          <p:cNvSpPr txBox="1"/>
          <p:nvPr/>
        </p:nvSpPr>
        <p:spPr>
          <a:xfrm>
            <a:off x="1167447" y="1628001"/>
            <a:ext cx="6446044" cy="646331"/>
          </a:xfrm>
          <a:prstGeom prst="rect">
            <a:avLst/>
          </a:prstGeom>
          <a:noFill/>
          <a:ln w="19050">
            <a:solidFill>
              <a:srgbClr val="FF0000"/>
            </a:solidFill>
          </a:ln>
        </p:spPr>
        <p:txBody>
          <a:bodyPr wrap="square">
            <a:spAutoFit/>
          </a:bodyPr>
          <a:lstStyle/>
          <a:p>
            <a:pPr marR="0" lvl="0" rtl="0">
              <a:spcAft>
                <a:spcPts val="1000"/>
              </a:spcAft>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Open file </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Montgomery Adhesive Bond Strength.xlsx</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This has the design worksheet populated with Bond Strength values.</a:t>
            </a:r>
          </a:p>
        </p:txBody>
      </p:sp>
    </p:spTree>
    <p:extLst>
      <p:ext uri="{BB962C8B-B14F-4D97-AF65-F5344CB8AC3E}">
        <p14:creationId xmlns:p14="http://schemas.microsoft.com/office/powerpoint/2010/main" val="9513817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B136D9-8E1D-7058-246E-EA8A12ACE04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8A589DD-02B8-CE58-5D7D-25ADC3C6778E}"/>
              </a:ext>
            </a:extLst>
          </p:cNvPr>
          <p:cNvSpPr>
            <a:spLocks noGrp="1"/>
          </p:cNvSpPr>
          <p:nvPr>
            <p:ph type="title"/>
          </p:nvPr>
        </p:nvSpPr>
        <p:spPr>
          <a:xfrm>
            <a:off x="457200" y="-14666"/>
            <a:ext cx="8229600" cy="1143000"/>
          </a:xfrm>
          <a:prstGeom prst="rect">
            <a:avLst/>
          </a:prstGeom>
        </p:spPr>
        <p:txBody>
          <a:bodyPr/>
          <a:lstStyle/>
          <a:p>
            <a:r>
              <a:rPr lang="en-CA" dirty="0"/>
              <a:t>Constrained D-Optimal Design – Adhesive Bond Strength</a:t>
            </a:r>
            <a:endParaRPr lang="en-US" dirty="0"/>
          </a:p>
        </p:txBody>
      </p:sp>
      <p:sp>
        <p:nvSpPr>
          <p:cNvPr id="5" name="TextBox 4">
            <a:extLst>
              <a:ext uri="{FF2B5EF4-FFF2-40B4-BE49-F238E27FC236}">
                <a16:creationId xmlns:a16="http://schemas.microsoft.com/office/drawing/2014/main" id="{EBC53CF0-1A28-3B13-37D4-0E0C7CB4C5CB}"/>
              </a:ext>
            </a:extLst>
          </p:cNvPr>
          <p:cNvSpPr txBox="1"/>
          <p:nvPr/>
        </p:nvSpPr>
        <p:spPr>
          <a:xfrm>
            <a:off x="945355" y="1512747"/>
            <a:ext cx="6988969" cy="646331"/>
          </a:xfrm>
          <a:prstGeom prst="rect">
            <a:avLst/>
          </a:prstGeom>
          <a:noFill/>
          <a:ln w="19050">
            <a:solidFill>
              <a:srgbClr val="FF0000"/>
            </a:solidFill>
          </a:ln>
        </p:spPr>
        <p:txBody>
          <a:bodyPr wrap="square">
            <a:spAutoFit/>
          </a:bodyPr>
          <a:lstStyle/>
          <a:p>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SigmaXL &gt; Design of Experiments &gt; Advanced Design of Experiments: Optimal &gt; Analyze Optimal Design</a:t>
            </a:r>
            <a:endParaRPr lang="en-US" dirty="0"/>
          </a:p>
        </p:txBody>
      </p:sp>
      <p:pic>
        <p:nvPicPr>
          <p:cNvPr id="6" name="Picture 5">
            <a:extLst>
              <a:ext uri="{FF2B5EF4-FFF2-40B4-BE49-F238E27FC236}">
                <a16:creationId xmlns:a16="http://schemas.microsoft.com/office/drawing/2014/main" id="{CE2B3DB8-ED69-5881-44B6-BDBDF874EDEB}"/>
              </a:ext>
            </a:extLst>
          </p:cNvPr>
          <p:cNvPicPr>
            <a:picLocks noChangeAspect="1"/>
          </p:cNvPicPr>
          <p:nvPr/>
        </p:nvPicPr>
        <p:blipFill>
          <a:blip r:embed="rId3"/>
          <a:stretch>
            <a:fillRect/>
          </a:stretch>
        </p:blipFill>
        <p:spPr>
          <a:xfrm>
            <a:off x="1990725" y="2282825"/>
            <a:ext cx="4698365" cy="4460574"/>
          </a:xfrm>
          <a:prstGeom prst="rect">
            <a:avLst/>
          </a:prstGeom>
        </p:spPr>
      </p:pic>
    </p:spTree>
    <p:extLst>
      <p:ext uri="{BB962C8B-B14F-4D97-AF65-F5344CB8AC3E}">
        <p14:creationId xmlns:p14="http://schemas.microsoft.com/office/powerpoint/2010/main" val="115985308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271794-ACF6-3A81-FECA-BE2BE3A96DC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790AF90-E4D5-A495-9879-C6C3B435091E}"/>
              </a:ext>
            </a:extLst>
          </p:cNvPr>
          <p:cNvSpPr>
            <a:spLocks noGrp="1"/>
          </p:cNvSpPr>
          <p:nvPr>
            <p:ph type="title"/>
          </p:nvPr>
        </p:nvSpPr>
        <p:spPr>
          <a:xfrm>
            <a:off x="457200" y="-14666"/>
            <a:ext cx="8229600" cy="1143000"/>
          </a:xfrm>
          <a:prstGeom prst="rect">
            <a:avLst/>
          </a:prstGeom>
        </p:spPr>
        <p:txBody>
          <a:bodyPr/>
          <a:lstStyle/>
          <a:p>
            <a:r>
              <a:rPr lang="en-CA" dirty="0"/>
              <a:t>Constrained D-Optimal Design – Adhesive Bond Strength</a:t>
            </a:r>
            <a:endParaRPr lang="en-US" dirty="0"/>
          </a:p>
        </p:txBody>
      </p:sp>
      <p:pic>
        <p:nvPicPr>
          <p:cNvPr id="2" name="Picture 1">
            <a:extLst>
              <a:ext uri="{FF2B5EF4-FFF2-40B4-BE49-F238E27FC236}">
                <a16:creationId xmlns:a16="http://schemas.microsoft.com/office/drawing/2014/main" id="{15A87BD3-92FD-CAD4-8EF5-BA8AFAE7A49D}"/>
              </a:ext>
            </a:extLst>
          </p:cNvPr>
          <p:cNvPicPr>
            <a:picLocks noChangeAspect="1"/>
          </p:cNvPicPr>
          <p:nvPr/>
        </p:nvPicPr>
        <p:blipFill>
          <a:blip r:embed="rId3"/>
          <a:stretch>
            <a:fillRect/>
          </a:stretch>
        </p:blipFill>
        <p:spPr>
          <a:xfrm>
            <a:off x="144145" y="1361757"/>
            <a:ext cx="5731510" cy="4401185"/>
          </a:xfrm>
          <a:prstGeom prst="rect">
            <a:avLst/>
          </a:prstGeom>
        </p:spPr>
      </p:pic>
      <p:sp>
        <p:nvSpPr>
          <p:cNvPr id="7" name="TextBox 6">
            <a:extLst>
              <a:ext uri="{FF2B5EF4-FFF2-40B4-BE49-F238E27FC236}">
                <a16:creationId xmlns:a16="http://schemas.microsoft.com/office/drawing/2014/main" id="{C4EFFC55-3FBB-9771-3436-7AD67A17DD56}"/>
              </a:ext>
            </a:extLst>
          </p:cNvPr>
          <p:cNvSpPr txBox="1"/>
          <p:nvPr/>
        </p:nvSpPr>
        <p:spPr>
          <a:xfrm>
            <a:off x="6174581" y="1393071"/>
            <a:ext cx="2512219" cy="5355312"/>
          </a:xfrm>
          <a:prstGeom prst="rect">
            <a:avLst/>
          </a:prstGeom>
          <a:noFill/>
          <a:ln w="19050">
            <a:solidFill>
              <a:srgbClr val="FF0000"/>
            </a:solidFill>
          </a:ln>
        </p:spPr>
        <p:txBody>
          <a:bodyPr wrap="square">
            <a:spAutoFit/>
          </a:bodyPr>
          <a:lstStyle/>
          <a:p>
            <a:pPr marL="228600" marR="0" indent="0">
              <a:spcAft>
                <a:spcPts val="1000"/>
              </a:spcAft>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There is no significant Lack of Fit, all model terms are significant, and the R-Square, R-Square Adjusted and R-Square Predicted are very high.  Note that the VIF and Tolerance values match those given in the design report, with the maximum VIF = 11.8 due to the design constraints.  The Predictor Term SE Coefficient values divided by S match those given in the design report.</a:t>
            </a:r>
          </a:p>
        </p:txBody>
      </p:sp>
    </p:spTree>
    <p:extLst>
      <p:ext uri="{BB962C8B-B14F-4D97-AF65-F5344CB8AC3E}">
        <p14:creationId xmlns:p14="http://schemas.microsoft.com/office/powerpoint/2010/main" val="101196239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614F29-EA1E-8C2F-8A2B-A26FB8B5158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FABB353-82B5-3C92-5946-A2940BF96F77}"/>
              </a:ext>
            </a:extLst>
          </p:cNvPr>
          <p:cNvSpPr>
            <a:spLocks noGrp="1"/>
          </p:cNvSpPr>
          <p:nvPr>
            <p:ph type="title"/>
          </p:nvPr>
        </p:nvSpPr>
        <p:spPr>
          <a:xfrm>
            <a:off x="457200" y="-14666"/>
            <a:ext cx="8229600" cy="1143000"/>
          </a:xfrm>
          <a:prstGeom prst="rect">
            <a:avLst/>
          </a:prstGeom>
        </p:spPr>
        <p:txBody>
          <a:bodyPr/>
          <a:lstStyle/>
          <a:p>
            <a:r>
              <a:rPr lang="en-CA" dirty="0"/>
              <a:t>Constrained D-Optimal Design – Adhesive Bond Strength</a:t>
            </a:r>
            <a:endParaRPr lang="en-US" dirty="0"/>
          </a:p>
        </p:txBody>
      </p:sp>
      <p:sp>
        <p:nvSpPr>
          <p:cNvPr id="7" name="TextBox 6">
            <a:extLst>
              <a:ext uri="{FF2B5EF4-FFF2-40B4-BE49-F238E27FC236}">
                <a16:creationId xmlns:a16="http://schemas.microsoft.com/office/drawing/2014/main" id="{68AB2A48-4D7A-D5FD-5DC4-2D4C62D8B885}"/>
              </a:ext>
            </a:extLst>
          </p:cNvPr>
          <p:cNvSpPr txBox="1"/>
          <p:nvPr/>
        </p:nvSpPr>
        <p:spPr>
          <a:xfrm>
            <a:off x="6174581" y="1583571"/>
            <a:ext cx="2512219" cy="919098"/>
          </a:xfrm>
          <a:prstGeom prst="rect">
            <a:avLst/>
          </a:prstGeom>
          <a:noFill/>
          <a:ln w="19050">
            <a:solidFill>
              <a:srgbClr val="FF0000"/>
            </a:solidFill>
          </a:ln>
        </p:spPr>
        <p:txBody>
          <a:bodyPr wrap="square">
            <a:spAutoFit/>
          </a:bodyPr>
          <a:lstStyle/>
          <a:p>
            <a:r>
              <a:rPr lang="en-US" dirty="0"/>
              <a:t>The residuals look good with no obvious non-normality or patterns.</a:t>
            </a:r>
          </a:p>
        </p:txBody>
      </p:sp>
      <p:pic>
        <p:nvPicPr>
          <p:cNvPr id="3" name="Picture 2">
            <a:extLst>
              <a:ext uri="{FF2B5EF4-FFF2-40B4-BE49-F238E27FC236}">
                <a16:creationId xmlns:a16="http://schemas.microsoft.com/office/drawing/2014/main" id="{C83BAE80-005E-6110-D7F0-8E8F30D7E6A9}"/>
              </a:ext>
            </a:extLst>
          </p:cNvPr>
          <p:cNvPicPr>
            <a:picLocks noChangeAspect="1"/>
          </p:cNvPicPr>
          <p:nvPr/>
        </p:nvPicPr>
        <p:blipFill>
          <a:blip r:embed="rId3"/>
          <a:stretch>
            <a:fillRect/>
          </a:stretch>
        </p:blipFill>
        <p:spPr>
          <a:xfrm>
            <a:off x="106840" y="1496437"/>
            <a:ext cx="5725160" cy="5148580"/>
          </a:xfrm>
          <a:prstGeom prst="rect">
            <a:avLst/>
          </a:prstGeom>
        </p:spPr>
      </p:pic>
    </p:spTree>
    <p:extLst>
      <p:ext uri="{BB962C8B-B14F-4D97-AF65-F5344CB8AC3E}">
        <p14:creationId xmlns:p14="http://schemas.microsoft.com/office/powerpoint/2010/main" val="379570833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9C3CCD-6D1F-9255-7509-9C7C95CC596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323B080-29BD-80EF-84AF-78E27F462DA7}"/>
              </a:ext>
            </a:extLst>
          </p:cNvPr>
          <p:cNvSpPr>
            <a:spLocks noGrp="1"/>
          </p:cNvSpPr>
          <p:nvPr>
            <p:ph type="title"/>
          </p:nvPr>
        </p:nvSpPr>
        <p:spPr>
          <a:xfrm>
            <a:off x="457200" y="-14666"/>
            <a:ext cx="8229600" cy="1143000"/>
          </a:xfrm>
          <a:prstGeom prst="rect">
            <a:avLst/>
          </a:prstGeom>
        </p:spPr>
        <p:txBody>
          <a:bodyPr/>
          <a:lstStyle/>
          <a:p>
            <a:r>
              <a:rPr lang="en-CA" dirty="0"/>
              <a:t>Constrained D-Optimal Design – Adhesive Bond Strength</a:t>
            </a:r>
            <a:endParaRPr lang="en-US" dirty="0"/>
          </a:p>
        </p:txBody>
      </p:sp>
      <p:pic>
        <p:nvPicPr>
          <p:cNvPr id="2" name="Picture 1">
            <a:extLst>
              <a:ext uri="{FF2B5EF4-FFF2-40B4-BE49-F238E27FC236}">
                <a16:creationId xmlns:a16="http://schemas.microsoft.com/office/drawing/2014/main" id="{D0756AB2-7315-C6C5-7CD9-FFBD96FFE382}"/>
              </a:ext>
            </a:extLst>
          </p:cNvPr>
          <p:cNvPicPr>
            <a:picLocks noChangeAspect="1"/>
          </p:cNvPicPr>
          <p:nvPr/>
        </p:nvPicPr>
        <p:blipFill>
          <a:blip r:embed="rId3"/>
          <a:stretch>
            <a:fillRect/>
          </a:stretch>
        </p:blipFill>
        <p:spPr>
          <a:xfrm>
            <a:off x="85725" y="2009955"/>
            <a:ext cx="8953500" cy="770075"/>
          </a:xfrm>
          <a:prstGeom prst="rect">
            <a:avLst/>
          </a:prstGeom>
        </p:spPr>
      </p:pic>
      <p:sp>
        <p:nvSpPr>
          <p:cNvPr id="6" name="TextBox 5">
            <a:extLst>
              <a:ext uri="{FF2B5EF4-FFF2-40B4-BE49-F238E27FC236}">
                <a16:creationId xmlns:a16="http://schemas.microsoft.com/office/drawing/2014/main" id="{F4ED0F48-20C5-DC2F-927A-E0F9475FA7B0}"/>
              </a:ext>
            </a:extLst>
          </p:cNvPr>
          <p:cNvSpPr txBox="1"/>
          <p:nvPr/>
        </p:nvSpPr>
        <p:spPr>
          <a:xfrm>
            <a:off x="1135856" y="3206370"/>
            <a:ext cx="6598444" cy="2159566"/>
          </a:xfrm>
          <a:prstGeom prst="rect">
            <a:avLst/>
          </a:prstGeom>
          <a:noFill/>
          <a:ln w="19050">
            <a:solidFill>
              <a:srgbClr val="FF0000"/>
            </a:solidFill>
          </a:ln>
        </p:spPr>
        <p:txBody>
          <a:bodyPr wrap="square">
            <a:spAutoFit/>
          </a:bodyPr>
          <a:lstStyle/>
          <a:p>
            <a:pPr marL="228600" marR="0" indent="0">
              <a:spcAft>
                <a:spcPts val="1000"/>
              </a:spcAft>
              <a:buNone/>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Margin of Error (Interval Half-Width) is 1.006 – 0.862 = 0.144, which is close to what we estimated using the FDS Plot.  Given that the Strength range of values is approximately 1 to 4, this is an acceptable margin of error for prediction.</a:t>
            </a:r>
          </a:p>
          <a:p>
            <a:pPr marL="228600" marR="0" indent="0">
              <a:spcAft>
                <a:spcPts val="1000"/>
              </a:spcAft>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Note that the Predicted Response Calculator allows settings that are outside of the constraint region, in which case the predicted response would be an extrapolation.</a:t>
            </a:r>
          </a:p>
        </p:txBody>
      </p:sp>
    </p:spTree>
    <p:extLst>
      <p:ext uri="{BB962C8B-B14F-4D97-AF65-F5344CB8AC3E}">
        <p14:creationId xmlns:p14="http://schemas.microsoft.com/office/powerpoint/2010/main" val="38954122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3DA0D5-8C25-59E2-74C5-D05FEE13170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3CAFCE4-304D-46C5-2B7E-12B6BB7B2E45}"/>
              </a:ext>
            </a:extLst>
          </p:cNvPr>
          <p:cNvSpPr>
            <a:spLocks noGrp="1"/>
          </p:cNvSpPr>
          <p:nvPr>
            <p:ph type="title"/>
          </p:nvPr>
        </p:nvSpPr>
        <p:spPr>
          <a:xfrm>
            <a:off x="457200" y="245610"/>
            <a:ext cx="8229600" cy="1143000"/>
          </a:xfrm>
          <a:prstGeom prst="rect">
            <a:avLst/>
          </a:prstGeom>
        </p:spPr>
        <p:txBody>
          <a:bodyPr/>
          <a:lstStyle/>
          <a:p>
            <a:r>
              <a:rPr lang="en-US" dirty="0"/>
              <a:t>Fraction of Design Space (FDS) Plot</a:t>
            </a:r>
          </a:p>
        </p:txBody>
      </p:sp>
      <p:sp>
        <p:nvSpPr>
          <p:cNvPr id="5" name="Text Placeholder 4">
            <a:extLst>
              <a:ext uri="{FF2B5EF4-FFF2-40B4-BE49-F238E27FC236}">
                <a16:creationId xmlns:a16="http://schemas.microsoft.com/office/drawing/2014/main" id="{5FC806E4-5B79-E1C3-46FA-B91D17B567C2}"/>
              </a:ext>
            </a:extLst>
          </p:cNvPr>
          <p:cNvSpPr>
            <a:spLocks noGrp="1"/>
          </p:cNvSpPr>
          <p:nvPr>
            <p:ph type="body" sz="quarter" idx="10"/>
          </p:nvPr>
        </p:nvSpPr>
        <p:spPr>
          <a:xfrm>
            <a:off x="387096" y="1088830"/>
            <a:ext cx="8229600" cy="3915580"/>
          </a:xfrm>
        </p:spPr>
        <p:txBody>
          <a:bodyPr/>
          <a:lstStyle/>
          <a:p>
            <a:r>
              <a:rPr lang="en-CA" sz="2800" dirty="0"/>
              <a:t>When comparing FDS Plots, lower is better and flatter is better over the majority of the design space. </a:t>
            </a:r>
          </a:p>
          <a:p>
            <a:pPr lvl="0"/>
            <a:r>
              <a:rPr lang="en-CA" sz="2800" dirty="0">
                <a:latin typeface="Calibri" panose="020F0502020204030204" pitchFamily="34" charset="0"/>
                <a:ea typeface="Times New Roman" panose="02020603050405020304" pitchFamily="18" charset="0"/>
                <a:cs typeface="Times New Roman" panose="02020603050405020304" pitchFamily="18" charset="0"/>
              </a:rPr>
              <a:t>The FDS Plot is produced prior to any data collection.  Like the power calculations used in factorial designs, FDS assumes that the model standard deviation is 1.</a:t>
            </a:r>
          </a:p>
          <a:p>
            <a:pPr lvl="0"/>
            <a:r>
              <a:rPr lang="en-CA" sz="2800" dirty="0">
                <a:latin typeface="Calibri" panose="020F0502020204030204" pitchFamily="34" charset="0"/>
                <a:ea typeface="Times New Roman" panose="02020603050405020304" pitchFamily="18" charset="0"/>
                <a:cs typeface="Times New Roman" panose="02020603050405020304" pitchFamily="18" charset="0"/>
              </a:rPr>
              <a:t>If the standard deviation is known, multiply the FDS Plot values by this standard deviation to get actual response units.</a:t>
            </a:r>
          </a:p>
          <a:p>
            <a:r>
              <a:rPr lang="en-CA" sz="2800" dirty="0"/>
              <a:t>If you know the process standard deviation you can use the Margin of Error plot to assess if the actual prediction error will be acceptable over the majority of the design space (typically use FDS = 80 to 95%). </a:t>
            </a:r>
          </a:p>
          <a:p>
            <a:pPr lvl="0"/>
            <a:endParaRPr lang="en-CA" sz="2800" dirty="0"/>
          </a:p>
        </p:txBody>
      </p:sp>
    </p:spTree>
    <p:extLst>
      <p:ext uri="{BB962C8B-B14F-4D97-AF65-F5344CB8AC3E}">
        <p14:creationId xmlns:p14="http://schemas.microsoft.com/office/powerpoint/2010/main" val="43964038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FCCE92-A961-F13B-B4AA-52EFAC7C093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F3993AF-D160-FCBF-4D65-DBE4103C4306}"/>
              </a:ext>
            </a:extLst>
          </p:cNvPr>
          <p:cNvSpPr>
            <a:spLocks noGrp="1"/>
          </p:cNvSpPr>
          <p:nvPr>
            <p:ph type="title"/>
          </p:nvPr>
        </p:nvSpPr>
        <p:spPr>
          <a:xfrm>
            <a:off x="457200" y="-14666"/>
            <a:ext cx="8229600" cy="1143000"/>
          </a:xfrm>
          <a:prstGeom prst="rect">
            <a:avLst/>
          </a:prstGeom>
        </p:spPr>
        <p:txBody>
          <a:bodyPr/>
          <a:lstStyle/>
          <a:p>
            <a:r>
              <a:rPr lang="en-CA" dirty="0"/>
              <a:t>Constrained D-Optimal Design – Adhesive Bond Strength</a:t>
            </a:r>
            <a:endParaRPr lang="en-US" dirty="0"/>
          </a:p>
        </p:txBody>
      </p:sp>
      <p:pic>
        <p:nvPicPr>
          <p:cNvPr id="3" name="Picture 2">
            <a:extLst>
              <a:ext uri="{FF2B5EF4-FFF2-40B4-BE49-F238E27FC236}">
                <a16:creationId xmlns:a16="http://schemas.microsoft.com/office/drawing/2014/main" id="{C20AB11F-04DF-86D8-EAE9-C600DC98699F}"/>
              </a:ext>
            </a:extLst>
          </p:cNvPr>
          <p:cNvPicPr>
            <a:picLocks noChangeAspect="1"/>
          </p:cNvPicPr>
          <p:nvPr/>
        </p:nvPicPr>
        <p:blipFill>
          <a:blip r:embed="rId3"/>
          <a:stretch>
            <a:fillRect/>
          </a:stretch>
        </p:blipFill>
        <p:spPr>
          <a:xfrm>
            <a:off x="2979261" y="1505584"/>
            <a:ext cx="2809240" cy="768985"/>
          </a:xfrm>
          <a:prstGeom prst="rect">
            <a:avLst/>
          </a:prstGeom>
        </p:spPr>
      </p:pic>
      <p:pic>
        <p:nvPicPr>
          <p:cNvPr id="5" name="Picture 4">
            <a:extLst>
              <a:ext uri="{FF2B5EF4-FFF2-40B4-BE49-F238E27FC236}">
                <a16:creationId xmlns:a16="http://schemas.microsoft.com/office/drawing/2014/main" id="{783E5411-F94C-F796-D999-7BF088E1A5CA}"/>
              </a:ext>
            </a:extLst>
          </p:cNvPr>
          <p:cNvPicPr>
            <a:picLocks noChangeAspect="1"/>
          </p:cNvPicPr>
          <p:nvPr/>
        </p:nvPicPr>
        <p:blipFill>
          <a:blip r:embed="rId4"/>
          <a:stretch>
            <a:fillRect/>
          </a:stretch>
        </p:blipFill>
        <p:spPr>
          <a:xfrm>
            <a:off x="2376805" y="2475705"/>
            <a:ext cx="3723640" cy="1637665"/>
          </a:xfrm>
          <a:prstGeom prst="rect">
            <a:avLst/>
          </a:prstGeom>
        </p:spPr>
      </p:pic>
      <p:pic>
        <p:nvPicPr>
          <p:cNvPr id="7" name="Picture 6">
            <a:extLst>
              <a:ext uri="{FF2B5EF4-FFF2-40B4-BE49-F238E27FC236}">
                <a16:creationId xmlns:a16="http://schemas.microsoft.com/office/drawing/2014/main" id="{8FBE13AB-C962-8D9A-93D6-6258B5D1E71E}"/>
              </a:ext>
            </a:extLst>
          </p:cNvPr>
          <p:cNvPicPr>
            <a:picLocks noChangeAspect="1"/>
          </p:cNvPicPr>
          <p:nvPr/>
        </p:nvPicPr>
        <p:blipFill>
          <a:blip r:embed="rId5"/>
          <a:stretch>
            <a:fillRect/>
          </a:stretch>
        </p:blipFill>
        <p:spPr>
          <a:xfrm>
            <a:off x="966766" y="4314506"/>
            <a:ext cx="7720034" cy="655956"/>
          </a:xfrm>
          <a:prstGeom prst="rect">
            <a:avLst/>
          </a:prstGeom>
        </p:spPr>
      </p:pic>
      <p:sp>
        <p:nvSpPr>
          <p:cNvPr id="9" name="TextBox 8">
            <a:extLst>
              <a:ext uri="{FF2B5EF4-FFF2-40B4-BE49-F238E27FC236}">
                <a16:creationId xmlns:a16="http://schemas.microsoft.com/office/drawing/2014/main" id="{56F30591-D338-F438-99EF-DD1359CDF915}"/>
              </a:ext>
            </a:extLst>
          </p:cNvPr>
          <p:cNvSpPr txBox="1"/>
          <p:nvPr/>
        </p:nvSpPr>
        <p:spPr>
          <a:xfrm>
            <a:off x="2274094" y="5096826"/>
            <a:ext cx="4595812" cy="1477328"/>
          </a:xfrm>
          <a:prstGeom prst="rect">
            <a:avLst/>
          </a:prstGeom>
          <a:noFill/>
          <a:ln w="19050">
            <a:solidFill>
              <a:srgbClr val="FF0000"/>
            </a:solidFill>
          </a:ln>
        </p:spPr>
        <p:txBody>
          <a:bodyPr wrap="square">
            <a:spAutoFit/>
          </a:bodyPr>
          <a:lstStyle/>
          <a:p>
            <a:pPr marL="228600" marR="0" indent="0">
              <a:spcAft>
                <a:spcPts val="1000"/>
              </a:spcAft>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Adhesive = 1 and Temp = 0 give maximum Bond Strength. This agrees with the maximum settings given in the paper, although other maximum values are also possible.</a:t>
            </a:r>
          </a:p>
        </p:txBody>
      </p:sp>
    </p:spTree>
    <p:extLst>
      <p:ext uri="{BB962C8B-B14F-4D97-AF65-F5344CB8AC3E}">
        <p14:creationId xmlns:p14="http://schemas.microsoft.com/office/powerpoint/2010/main" val="21178403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p:nvPr/>
        </p:nvPicPr>
        <p:blipFill>
          <a:blip r:embed="rId3" cstate="print">
            <a:extLst>
              <a:ext uri="{28A0092B-C50C-407E-A947-70E740481C1C}">
                <a14:useLocalDpi xmlns:a14="http://schemas.microsoft.com/office/drawing/2010/main" val="0"/>
              </a:ext>
            </a:extLst>
          </a:blip>
          <a:stretch>
            <a:fillRect/>
          </a:stretch>
        </p:blipFill>
        <p:spPr>
          <a:xfrm>
            <a:off x="7696200" y="76200"/>
            <a:ext cx="1371600" cy="914400"/>
          </a:xfrm>
          <a:prstGeom prst="rect">
            <a:avLst/>
          </a:prstGeom>
          <a:ln>
            <a:solidFill>
              <a:srgbClr val="002060"/>
            </a:solidFill>
          </a:ln>
        </p:spPr>
      </p:pic>
      <p:pic>
        <p:nvPicPr>
          <p:cNvPr id="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75" y="-152400"/>
            <a:ext cx="9223375" cy="2173880"/>
          </a:xfrm>
          <a:prstGeom prst="rect">
            <a:avLst/>
          </a:prstGeom>
          <a:noFill/>
          <a:ln>
            <a:noFill/>
          </a:ln>
          <a:extLst>
            <a:ext uri="{909E8E84-426E-40DD-AFC4-6F175D3DCCD1}">
              <a14:hiddenFill xmlns:a14="http://schemas.microsoft.com/office/drawing/2010/main">
                <a:solidFill>
                  <a:schemeClr val="tx1">
                    <a:alpha val="0"/>
                  </a:schemeClr>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3" name="Rectangle 2">
            <a:extLst>
              <a:ext uri="{FF2B5EF4-FFF2-40B4-BE49-F238E27FC236}">
                <a16:creationId xmlns:a16="http://schemas.microsoft.com/office/drawing/2014/main" id="{09D1C1BE-7CB7-7D90-EE4A-FF7C27B8797F}"/>
              </a:ext>
            </a:extLst>
          </p:cNvPr>
          <p:cNvSpPr txBox="1">
            <a:spLocks noChangeArrowheads="1"/>
          </p:cNvSpPr>
          <p:nvPr/>
        </p:nvSpPr>
        <p:spPr bwMode="auto">
          <a:xfrm>
            <a:off x="685800" y="4887624"/>
            <a:ext cx="7772400" cy="1470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charset="0"/>
              </a:defRPr>
            </a:lvl2pPr>
            <a:lvl3pPr algn="l" rtl="0" fontAlgn="base">
              <a:spcBef>
                <a:spcPct val="0"/>
              </a:spcBef>
              <a:spcAft>
                <a:spcPct val="0"/>
              </a:spcAft>
              <a:defRPr sz="3900" b="1">
                <a:solidFill>
                  <a:schemeClr val="tx2"/>
                </a:solidFill>
                <a:latin typeface="Arial" charset="0"/>
              </a:defRPr>
            </a:lvl3pPr>
            <a:lvl4pPr algn="l" rtl="0" fontAlgn="base">
              <a:spcBef>
                <a:spcPct val="0"/>
              </a:spcBef>
              <a:spcAft>
                <a:spcPct val="0"/>
              </a:spcAft>
              <a:defRPr sz="3900" b="1">
                <a:solidFill>
                  <a:schemeClr val="tx2"/>
                </a:solidFill>
                <a:latin typeface="Arial" charset="0"/>
              </a:defRPr>
            </a:lvl4pPr>
            <a:lvl5pPr algn="l" rtl="0" fontAlgn="base">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a:lstStyle>
          <a:p>
            <a:pPr algn="ctr"/>
            <a:r>
              <a:rPr lang="en-US" sz="3600" dirty="0">
                <a:solidFill>
                  <a:srgbClr val="000066"/>
                </a:solidFill>
              </a:rPr>
              <a:t>Questions?</a:t>
            </a:r>
            <a:br>
              <a:rPr lang="en-US" sz="3600" dirty="0">
                <a:solidFill>
                  <a:srgbClr val="000066"/>
                </a:solidFill>
              </a:rPr>
            </a:br>
            <a:br>
              <a:rPr lang="en-US" sz="3600" dirty="0">
                <a:solidFill>
                  <a:srgbClr val="000066"/>
                </a:solidFill>
              </a:rPr>
            </a:br>
            <a:endParaRPr lang="en-US" sz="2400" dirty="0">
              <a:solidFill>
                <a:srgbClr val="000066"/>
              </a:solidFill>
            </a:endParaRPr>
          </a:p>
        </p:txBody>
      </p:sp>
      <p:pic>
        <p:nvPicPr>
          <p:cNvPr id="4" name="Picture 3" descr="MCj03117780000[1]">
            <a:extLst>
              <a:ext uri="{FF2B5EF4-FFF2-40B4-BE49-F238E27FC236}">
                <a16:creationId xmlns:a16="http://schemas.microsoft.com/office/drawing/2014/main" id="{49122E2C-7265-964E-0D26-81F799D702CD}"/>
              </a:ext>
            </a:extLst>
          </p:cNvPr>
          <p:cNvPicPr>
            <a:picLocks noChangeAspect="1" noChangeArrowheads="1"/>
          </p:cNvPicPr>
          <p:nvPr/>
        </p:nvPicPr>
        <p:blipFill>
          <a:blip r:embed="rId5" cstate="print"/>
          <a:srcRect/>
          <a:stretch>
            <a:fillRect/>
          </a:stretch>
        </p:blipFill>
        <p:spPr bwMode="auto">
          <a:xfrm>
            <a:off x="6922798" y="4503739"/>
            <a:ext cx="1176338" cy="1752600"/>
          </a:xfrm>
          <a:prstGeom prst="rect">
            <a:avLst/>
          </a:prstGeom>
          <a:noFill/>
        </p:spPr>
      </p:pic>
      <p:sp>
        <p:nvSpPr>
          <p:cNvPr id="6" name="Rectangle 2">
            <a:extLst>
              <a:ext uri="{FF2B5EF4-FFF2-40B4-BE49-F238E27FC236}">
                <a16:creationId xmlns:a16="http://schemas.microsoft.com/office/drawing/2014/main" id="{245BA5FC-1161-012C-61A8-E324C5C858D8}"/>
              </a:ext>
            </a:extLst>
          </p:cNvPr>
          <p:cNvSpPr txBox="1">
            <a:spLocks noChangeArrowheads="1"/>
          </p:cNvSpPr>
          <p:nvPr/>
        </p:nvSpPr>
        <p:spPr>
          <a:xfrm>
            <a:off x="759542" y="2140506"/>
            <a:ext cx="7772400" cy="1470025"/>
          </a:xfrm>
        </p:spPr>
        <p:txBody>
          <a:bodyPr/>
          <a:lstStyle>
            <a:lvl1pPr algn="ctr" defTabSz="457127" rtl="0" eaLnBrk="1" latinLnBrk="0" hangingPunct="1">
              <a:spcBef>
                <a:spcPct val="0"/>
              </a:spcBef>
              <a:buNone/>
              <a:defRPr sz="4395" kern="1200">
                <a:solidFill>
                  <a:schemeClr val="tx1"/>
                </a:solidFill>
                <a:latin typeface="+mj-lt"/>
                <a:ea typeface="+mj-ea"/>
                <a:cs typeface="+mj-cs"/>
              </a:defRPr>
            </a:lvl1pPr>
          </a:lstStyle>
          <a:p>
            <a:r>
              <a:rPr lang="en-CA" sz="3600" dirty="0"/>
              <a:t>What’s New in SigmaXL</a:t>
            </a:r>
            <a:r>
              <a:rPr lang="en-US" altLang="en-US" sz="3600" baseline="30000" dirty="0">
                <a:cs typeface="Arial" panose="020B0604020202020204" pitchFamily="34" charset="0"/>
              </a:rPr>
              <a:t>®</a:t>
            </a:r>
            <a:r>
              <a:rPr lang="en-CA" sz="3600" dirty="0"/>
              <a:t> Version 11</a:t>
            </a:r>
            <a:br>
              <a:rPr lang="en-CA" sz="3600" dirty="0"/>
            </a:br>
            <a:br>
              <a:rPr lang="en-CA" sz="2400" dirty="0"/>
            </a:br>
            <a:r>
              <a:rPr lang="en-CA" sz="2800" dirty="0"/>
              <a:t>Part 3 of 3: Evaluating Response Surface Designs with the Fraction of Design Space (FDS) Plot and Introduction to Optimal Designs</a:t>
            </a:r>
            <a:br>
              <a:rPr lang="en-CA" sz="2800" dirty="0"/>
            </a:br>
            <a:r>
              <a:rPr lang="en-CA" sz="2800" dirty="0"/>
              <a:t>July 30, 2025</a:t>
            </a:r>
            <a:endParaRPr lang="en-US" sz="2800" dirty="0">
              <a:solidFill>
                <a:srgbClr val="000066"/>
              </a:solidFill>
            </a:endParaRPr>
          </a:p>
        </p:txBody>
      </p:sp>
    </p:spTree>
    <p:extLst>
      <p:ext uri="{BB962C8B-B14F-4D97-AF65-F5344CB8AC3E}">
        <p14:creationId xmlns:p14="http://schemas.microsoft.com/office/powerpoint/2010/main" val="112292214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F8EAC0-3030-1973-09B0-6B4F07B1F068}"/>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 Placeholder 4">
                <a:extLst>
                  <a:ext uri="{FF2B5EF4-FFF2-40B4-BE49-F238E27FC236}">
                    <a16:creationId xmlns:a16="http://schemas.microsoft.com/office/drawing/2014/main" id="{9A5E4502-6F82-35DD-4757-4926EAF87CE3}"/>
                  </a:ext>
                </a:extLst>
              </p:cNvPr>
              <p:cNvSpPr>
                <a:spLocks noGrp="1"/>
              </p:cNvSpPr>
              <p:nvPr>
                <p:ph type="body" sz="quarter" idx="10"/>
              </p:nvPr>
            </p:nvSpPr>
            <p:spPr>
              <a:xfrm>
                <a:off x="996694" y="1265904"/>
                <a:ext cx="7518656" cy="3915580"/>
              </a:xfrm>
            </p:spPr>
            <p:txBody>
              <a:bodyPr/>
              <a:lstStyle/>
              <a:p>
                <a:pPr marL="0" indent="0">
                  <a:buNone/>
                  <a:tabLst>
                    <a:tab pos="2286000" algn="ctr"/>
                    <a:tab pos="4524375" algn="r"/>
                  </a:tabLst>
                </a:pPr>
                <a:r>
                  <a:rPr lang="en-US" sz="2000" dirty="0">
                    <a:effectLst/>
                    <a:latin typeface="Calibri" panose="020F0502020204030204" pitchFamily="34" charset="0"/>
                    <a:ea typeface="DengXian" panose="02010600030101010101" pitchFamily="2" charset="-122"/>
                  </a:rPr>
                  <a:t>The prediction variance at each of the Monte-Carlo replicated design points </a:t>
                </a:r>
                <a14:m>
                  <m:oMath xmlns:m="http://schemas.openxmlformats.org/officeDocument/2006/math">
                    <m:r>
                      <a:rPr lang="en-US" sz="2000" b="1" i="1">
                        <a:effectLst/>
                        <a:latin typeface="Cambria Math" panose="02040503050406030204" pitchFamily="18" charset="0"/>
                        <a:ea typeface="DengXian" panose="02010600030101010101" pitchFamily="2" charset="-122"/>
                      </a:rPr>
                      <m:t>𝐱</m:t>
                    </m:r>
                  </m:oMath>
                </a14:m>
                <a:r>
                  <a:rPr lang="en-US" sz="2000" dirty="0">
                    <a:effectLst/>
                    <a:latin typeface="Calibri" panose="020F0502020204030204" pitchFamily="34" charset="0"/>
                    <a:ea typeface="DengXian" panose="02010600030101010101" pitchFamily="2" charset="-122"/>
                  </a:rPr>
                  <a:t> in the design space is given by: </a:t>
                </a:r>
              </a:p>
              <a:p>
                <a:pPr marL="0" indent="0">
                  <a:lnSpc>
                    <a:spcPct val="150000"/>
                  </a:lnSpc>
                  <a:buNone/>
                  <a:tabLst>
                    <a:tab pos="2286000" algn="ctr"/>
                    <a:tab pos="4524375" algn="r"/>
                  </a:tabLst>
                </a:pPr>
                <a:r>
                  <a:rPr lang="en-US" sz="2000" dirty="0">
                    <a:effectLst/>
                    <a:latin typeface="Calibri" panose="020F0502020204030204" pitchFamily="34" charset="0"/>
                    <a:ea typeface="DengXian" panose="02010600030101010101" pitchFamily="2" charset="-122"/>
                  </a:rPr>
                  <a:t>	</a:t>
                </a:r>
                <a14:m>
                  <m:oMath xmlns:m="http://schemas.openxmlformats.org/officeDocument/2006/math">
                    <m:r>
                      <m:rPr>
                        <m:sty m:val="p"/>
                      </m:rPr>
                      <a:rPr lang="en-US" sz="2000">
                        <a:effectLst/>
                        <a:latin typeface="Cambria Math" panose="02040503050406030204" pitchFamily="18" charset="0"/>
                        <a:ea typeface="DengXian" panose="02010600030101010101" pitchFamily="2" charset="-122"/>
                      </a:rPr>
                      <m:t>Var</m:t>
                    </m:r>
                    <m:r>
                      <a:rPr lang="en-US" sz="2000">
                        <a:effectLst/>
                        <a:latin typeface="Cambria Math" panose="02040503050406030204" pitchFamily="18" charset="0"/>
                        <a:ea typeface="DengXian" panose="02010600030101010101" pitchFamily="2" charset="-122"/>
                      </a:rPr>
                      <m:t>(</m:t>
                    </m:r>
                    <m:acc>
                      <m:accPr>
                        <m:chr m:val="̂"/>
                        <m:ctrlPr>
                          <a:rPr lang="en-US" sz="2000" i="1">
                            <a:effectLst/>
                            <a:latin typeface="Cambria Math" panose="02040503050406030204" pitchFamily="18" charset="0"/>
                            <a:ea typeface="DengXian" panose="02010600030101010101" pitchFamily="2" charset="-122"/>
                          </a:rPr>
                        </m:ctrlPr>
                      </m:accPr>
                      <m:e>
                        <m:r>
                          <a:rPr lang="en-US" sz="2000" i="1">
                            <a:effectLst/>
                            <a:latin typeface="Cambria Math" panose="02040503050406030204" pitchFamily="18" charset="0"/>
                            <a:ea typeface="DengXian" panose="02010600030101010101" pitchFamily="2" charset="-122"/>
                          </a:rPr>
                          <m:t>𝑦</m:t>
                        </m:r>
                      </m:e>
                    </m:acc>
                    <m:r>
                      <a:rPr lang="en-US" sz="2000">
                        <a:effectLst/>
                        <a:latin typeface="Cambria Math" panose="02040503050406030204" pitchFamily="18" charset="0"/>
                        <a:ea typeface="DengXian" panose="02010600030101010101" pitchFamily="2" charset="-122"/>
                      </a:rPr>
                      <m:t>(</m:t>
                    </m:r>
                    <m:r>
                      <a:rPr lang="en-US" sz="2000" b="1" i="1">
                        <a:effectLst/>
                        <a:latin typeface="Cambria Math" panose="02040503050406030204" pitchFamily="18" charset="0"/>
                        <a:ea typeface="DengXian" panose="02010600030101010101" pitchFamily="2" charset="-122"/>
                      </a:rPr>
                      <m:t>𝐱</m:t>
                    </m:r>
                    <m:r>
                      <a:rPr lang="en-US" sz="2000">
                        <a:effectLst/>
                        <a:latin typeface="Cambria Math" panose="02040503050406030204" pitchFamily="18" charset="0"/>
                        <a:ea typeface="DengXian" panose="02010600030101010101" pitchFamily="2" charset="-122"/>
                      </a:rPr>
                      <m:t>))=</m:t>
                    </m:r>
                    <m:sSup>
                      <m:sSupPr>
                        <m:ctrlPr>
                          <a:rPr lang="en-US" sz="2000" i="1">
                            <a:effectLst/>
                            <a:latin typeface="Cambria Math" panose="02040503050406030204" pitchFamily="18" charset="0"/>
                            <a:ea typeface="DengXian" panose="02010600030101010101" pitchFamily="2" charset="-122"/>
                          </a:rPr>
                        </m:ctrlPr>
                      </m:sSupPr>
                      <m:e>
                        <m:r>
                          <a:rPr lang="en-US" sz="2000" i="1">
                            <a:effectLst/>
                            <a:latin typeface="Cambria Math" panose="02040503050406030204" pitchFamily="18" charset="0"/>
                            <a:ea typeface="DengXian" panose="02010600030101010101" pitchFamily="2" charset="-122"/>
                            <a:cs typeface="Cambria Math" panose="02040503050406030204" pitchFamily="18" charset="0"/>
                          </a:rPr>
                          <m:t>𝜎</m:t>
                        </m:r>
                      </m:e>
                      <m:sup>
                        <m:r>
                          <a:rPr lang="en-US" sz="2000">
                            <a:effectLst/>
                            <a:latin typeface="Cambria Math" panose="02040503050406030204" pitchFamily="18" charset="0"/>
                            <a:ea typeface="DengXian" panose="02010600030101010101" pitchFamily="2" charset="-122"/>
                          </a:rPr>
                          <m:t>2</m:t>
                        </m:r>
                      </m:sup>
                    </m:sSup>
                    <m:sSup>
                      <m:sSupPr>
                        <m:ctrlPr>
                          <a:rPr lang="en-US" sz="2000" i="1">
                            <a:effectLst/>
                            <a:latin typeface="Cambria Math" panose="02040503050406030204" pitchFamily="18" charset="0"/>
                            <a:ea typeface="DengXian" panose="02010600030101010101" pitchFamily="2" charset="-122"/>
                          </a:rPr>
                        </m:ctrlPr>
                      </m:sSupPr>
                      <m:e>
                        <m:r>
                          <a:rPr lang="en-US" sz="2000" b="1" i="1">
                            <a:effectLst/>
                            <a:latin typeface="Cambria Math" panose="02040503050406030204" pitchFamily="18" charset="0"/>
                            <a:ea typeface="DengXian" panose="02010600030101010101" pitchFamily="2" charset="-122"/>
                          </a:rPr>
                          <m:t>𝐱</m:t>
                        </m:r>
                      </m:e>
                      <m:sup>
                        <m:r>
                          <a:rPr lang="en-US" sz="2000" i="1">
                            <a:effectLst/>
                            <a:latin typeface="Cambria Math" panose="02040503050406030204" pitchFamily="18" charset="0"/>
                            <a:ea typeface="DengXian" panose="02010600030101010101" pitchFamily="2" charset="-122"/>
                          </a:rPr>
                          <m:t>𝑇</m:t>
                        </m:r>
                      </m:sup>
                    </m:sSup>
                    <m:r>
                      <a:rPr lang="en-US" sz="2000">
                        <a:effectLst/>
                        <a:latin typeface="Cambria Math" panose="02040503050406030204" pitchFamily="18" charset="0"/>
                        <a:ea typeface="DengXian" panose="02010600030101010101" pitchFamily="2" charset="-122"/>
                      </a:rPr>
                      <m:t>(</m:t>
                    </m:r>
                    <m:sSup>
                      <m:sSupPr>
                        <m:ctrlPr>
                          <a:rPr lang="en-US" sz="2000" i="1">
                            <a:effectLst/>
                            <a:latin typeface="Cambria Math" panose="02040503050406030204" pitchFamily="18" charset="0"/>
                            <a:ea typeface="DengXian" panose="02010600030101010101" pitchFamily="2" charset="-122"/>
                          </a:rPr>
                        </m:ctrlPr>
                      </m:sSupPr>
                      <m:e>
                        <m:r>
                          <a:rPr lang="en-US" sz="2000" b="1" i="1">
                            <a:effectLst/>
                            <a:latin typeface="Cambria Math" panose="02040503050406030204" pitchFamily="18" charset="0"/>
                            <a:ea typeface="DengXian" panose="02010600030101010101" pitchFamily="2" charset="-122"/>
                          </a:rPr>
                          <m:t>𝐗</m:t>
                        </m:r>
                      </m:e>
                      <m:sup>
                        <m:r>
                          <a:rPr lang="en-US" sz="2000" i="1">
                            <a:effectLst/>
                            <a:latin typeface="Cambria Math" panose="02040503050406030204" pitchFamily="18" charset="0"/>
                            <a:ea typeface="DengXian" panose="02010600030101010101" pitchFamily="2" charset="-122"/>
                          </a:rPr>
                          <m:t>𝑇</m:t>
                        </m:r>
                      </m:sup>
                    </m:sSup>
                    <m:r>
                      <a:rPr lang="en-US" sz="2000" b="1" i="1">
                        <a:effectLst/>
                        <a:latin typeface="Cambria Math" panose="02040503050406030204" pitchFamily="18" charset="0"/>
                        <a:ea typeface="DengXian" panose="02010600030101010101" pitchFamily="2" charset="-122"/>
                      </a:rPr>
                      <m:t>𝐗</m:t>
                    </m:r>
                    <m:sSup>
                      <m:sSupPr>
                        <m:ctrlPr>
                          <a:rPr lang="en-US" sz="2000" i="1">
                            <a:effectLst/>
                            <a:latin typeface="Cambria Math" panose="02040503050406030204" pitchFamily="18" charset="0"/>
                            <a:ea typeface="DengXian" panose="02010600030101010101" pitchFamily="2" charset="-122"/>
                          </a:rPr>
                        </m:ctrlPr>
                      </m:sSupPr>
                      <m:e>
                        <m:r>
                          <a:rPr lang="en-US" sz="2000">
                            <a:effectLst/>
                            <a:latin typeface="Cambria Math" panose="02040503050406030204" pitchFamily="18" charset="0"/>
                            <a:ea typeface="DengXian" panose="02010600030101010101" pitchFamily="2" charset="-122"/>
                          </a:rPr>
                          <m:t>)</m:t>
                        </m:r>
                      </m:e>
                      <m:sup>
                        <m:r>
                          <a:rPr lang="en-US" sz="2000" i="1">
                            <a:effectLst/>
                            <a:latin typeface="Cambria Math" panose="02040503050406030204" pitchFamily="18" charset="0"/>
                            <a:ea typeface="DengXian" panose="02010600030101010101" pitchFamily="2" charset="-122"/>
                          </a:rPr>
                          <m:t>−</m:t>
                        </m:r>
                        <m:r>
                          <a:rPr lang="en-US" sz="2000">
                            <a:effectLst/>
                            <a:latin typeface="Cambria Math" panose="02040503050406030204" pitchFamily="18" charset="0"/>
                            <a:ea typeface="DengXian" panose="02010600030101010101" pitchFamily="2" charset="-122"/>
                          </a:rPr>
                          <m:t>1</m:t>
                        </m:r>
                      </m:sup>
                    </m:sSup>
                    <m:r>
                      <a:rPr lang="en-US" sz="2000" b="1" i="1">
                        <a:effectLst/>
                        <a:latin typeface="Cambria Math" panose="02040503050406030204" pitchFamily="18" charset="0"/>
                        <a:ea typeface="DengXian" panose="02010600030101010101" pitchFamily="2" charset="-122"/>
                      </a:rPr>
                      <m:t>𝐱</m:t>
                    </m:r>
                  </m:oMath>
                </a14:m>
                <a:endParaRPr lang="en-US" sz="2000" dirty="0">
                  <a:effectLst/>
                  <a:latin typeface="Calibri" panose="020F0502020204030204" pitchFamily="34" charset="0"/>
                  <a:ea typeface="DengXian" panose="02010600030101010101" pitchFamily="2" charset="-122"/>
                </a:endParaRPr>
              </a:p>
              <a:p>
                <a:pPr marL="0" indent="0">
                  <a:buNone/>
                  <a:tabLst>
                    <a:tab pos="2286000" algn="ctr"/>
                    <a:tab pos="4524375" algn="r"/>
                  </a:tabLst>
                </a:pPr>
                <a:r>
                  <a:rPr lang="en-US" sz="2000" dirty="0">
                    <a:effectLst/>
                    <a:latin typeface="Calibri" panose="020F0502020204030204" pitchFamily="34" charset="0"/>
                    <a:ea typeface="DengXian" panose="02010600030101010101" pitchFamily="2" charset="-122"/>
                  </a:rPr>
                  <a:t>where </a:t>
                </a:r>
                <a14:m>
                  <m:oMath xmlns:m="http://schemas.openxmlformats.org/officeDocument/2006/math">
                    <m:sSup>
                      <m:sSupPr>
                        <m:ctrlPr>
                          <a:rPr lang="en-US" sz="2000" i="1">
                            <a:effectLst/>
                            <a:latin typeface="Cambria Math" panose="02040503050406030204" pitchFamily="18" charset="0"/>
                            <a:ea typeface="DengXian" panose="02010600030101010101" pitchFamily="2" charset="-122"/>
                          </a:rPr>
                        </m:ctrlPr>
                      </m:sSupPr>
                      <m:e>
                        <m:r>
                          <a:rPr lang="en-US" sz="2000" i="1">
                            <a:effectLst/>
                            <a:latin typeface="Cambria Math" panose="02040503050406030204" pitchFamily="18" charset="0"/>
                            <a:ea typeface="DengXian" panose="02010600030101010101" pitchFamily="2" charset="-122"/>
                            <a:cs typeface="Cambria Math" panose="02040503050406030204" pitchFamily="18" charset="0"/>
                          </a:rPr>
                          <m:t>𝜎</m:t>
                        </m:r>
                      </m:e>
                      <m:sup>
                        <m:r>
                          <a:rPr lang="en-US" sz="2000">
                            <a:effectLst/>
                            <a:latin typeface="Cambria Math" panose="02040503050406030204" pitchFamily="18" charset="0"/>
                            <a:ea typeface="DengXian" panose="02010600030101010101" pitchFamily="2" charset="-122"/>
                          </a:rPr>
                          <m:t>2</m:t>
                        </m:r>
                      </m:sup>
                    </m:sSup>
                  </m:oMath>
                </a14:m>
                <a:r>
                  <a:rPr lang="en-US" sz="2000" dirty="0">
                    <a:effectLst/>
                    <a:latin typeface="Calibri" panose="020F0502020204030204" pitchFamily="34" charset="0"/>
                    <a:ea typeface="DengXian" panose="02010600030101010101" pitchFamily="2" charset="-122"/>
                  </a:rPr>
                  <a:t> is the variance of the error term, and assumed to be equal to 1, and </a:t>
                </a:r>
                <a14:m>
                  <m:oMath xmlns:m="http://schemas.openxmlformats.org/officeDocument/2006/math">
                    <m:r>
                      <a:rPr lang="en-US" sz="2000" b="1" i="1">
                        <a:effectLst/>
                        <a:latin typeface="Cambria Math" panose="02040503050406030204" pitchFamily="18" charset="0"/>
                        <a:ea typeface="DengXian" panose="02010600030101010101" pitchFamily="2" charset="-122"/>
                      </a:rPr>
                      <m:t>𝐗</m:t>
                    </m:r>
                  </m:oMath>
                </a14:m>
                <a:r>
                  <a:rPr lang="en-US" sz="2000" dirty="0">
                    <a:effectLst/>
                    <a:latin typeface="Calibri" panose="020F0502020204030204" pitchFamily="34" charset="0"/>
                    <a:ea typeface="DengXian" panose="02010600030101010101" pitchFamily="2" charset="-122"/>
                  </a:rPr>
                  <a:t> is the design matrix, after mapping by the specified model. Note, the FDS design space is always cuboidal, even if the original design is rotatable/spherical.  This allows for comparison across various design types.</a:t>
                </a:r>
              </a:p>
              <a:p>
                <a:pPr marL="0" indent="0">
                  <a:buNone/>
                  <a:tabLst>
                    <a:tab pos="2286000" algn="ctr"/>
                    <a:tab pos="4524375" algn="r"/>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The Monte Carlo sample size is 100,000 with a uniform distribution having values from low to high (coded -1 to +1) for each continuous factor and integer distribution (coded -1/0/1) for each categorical factor and blocking variable. If linear constraints are specified for continuous factors in an Optimal design, only values that satisfy the constraint formula(s) are used.  The starting sample size is 200,000 and the final sample size is reported.</a:t>
                </a:r>
                <a:endParaRPr lang="en-US" sz="2000" dirty="0">
                  <a:effectLst/>
                  <a:latin typeface="Calibri" panose="020F0502020204030204" pitchFamily="34" charset="0"/>
                  <a:ea typeface="DengXian" panose="02010600030101010101" pitchFamily="2" charset="-122"/>
                </a:endParaRPr>
              </a:p>
              <a:p>
                <a:pPr marL="0" indent="0">
                  <a:buNone/>
                  <a:tabLst>
                    <a:tab pos="2286000" algn="ctr"/>
                    <a:tab pos="4524375" algn="r"/>
                  </a:tabLst>
                </a:pPr>
                <a:endParaRPr lang="en-US" dirty="0">
                  <a:effectLst/>
                  <a:latin typeface="Calibri" panose="020F0502020204030204" pitchFamily="34" charset="0"/>
                  <a:ea typeface="DengXian" panose="02010600030101010101" pitchFamily="2" charset="-122"/>
                </a:endParaRPr>
              </a:p>
            </p:txBody>
          </p:sp>
        </mc:Choice>
        <mc:Fallback xmlns="">
          <p:sp>
            <p:nvSpPr>
              <p:cNvPr id="5" name="Text Placeholder 4">
                <a:extLst>
                  <a:ext uri="{FF2B5EF4-FFF2-40B4-BE49-F238E27FC236}">
                    <a16:creationId xmlns:a16="http://schemas.microsoft.com/office/drawing/2014/main" id="{9A5E4502-6F82-35DD-4757-4926EAF87CE3}"/>
                  </a:ext>
                </a:extLst>
              </p:cNvPr>
              <p:cNvSpPr>
                <a:spLocks noGrp="1" noRot="1" noChangeAspect="1" noMove="1" noResize="1" noEditPoints="1" noAdjustHandles="1" noChangeArrowheads="1" noChangeShapeType="1" noTextEdit="1"/>
              </p:cNvSpPr>
              <p:nvPr>
                <p:ph type="body" sz="quarter" idx="10"/>
              </p:nvPr>
            </p:nvSpPr>
            <p:spPr>
              <a:xfrm>
                <a:off x="996694" y="1265904"/>
                <a:ext cx="7518656" cy="3915580"/>
              </a:xfrm>
              <a:blipFill>
                <a:blip r:embed="rId3"/>
                <a:stretch>
                  <a:fillRect l="-810" t="-935" r="-1216" b="-30530"/>
                </a:stretch>
              </a:blipFill>
            </p:spPr>
            <p:txBody>
              <a:bodyPr/>
              <a:lstStyle/>
              <a:p>
                <a:r>
                  <a:rPr lang="en-US">
                    <a:noFill/>
                  </a:rPr>
                  <a:t> </a:t>
                </a:r>
              </a:p>
            </p:txBody>
          </p:sp>
        </mc:Fallback>
      </mc:AlternateContent>
      <p:sp>
        <p:nvSpPr>
          <p:cNvPr id="2" name="Title 1">
            <a:extLst>
              <a:ext uri="{FF2B5EF4-FFF2-40B4-BE49-F238E27FC236}">
                <a16:creationId xmlns:a16="http://schemas.microsoft.com/office/drawing/2014/main" id="{34A69DDB-ED65-9C30-5687-6566F335E6DF}"/>
              </a:ext>
            </a:extLst>
          </p:cNvPr>
          <p:cNvSpPr>
            <a:spLocks noGrp="1"/>
          </p:cNvSpPr>
          <p:nvPr>
            <p:ph type="title"/>
          </p:nvPr>
        </p:nvSpPr>
        <p:spPr/>
        <p:txBody>
          <a:bodyPr>
            <a:noAutofit/>
          </a:bodyPr>
          <a:lstStyle/>
          <a:p>
            <a:r>
              <a:rPr lang="en-US" dirty="0"/>
              <a:t>FDS Formula Details</a:t>
            </a:r>
          </a:p>
        </p:txBody>
      </p:sp>
    </p:spTree>
    <p:extLst>
      <p:ext uri="{BB962C8B-B14F-4D97-AF65-F5344CB8AC3E}">
        <p14:creationId xmlns:p14="http://schemas.microsoft.com/office/powerpoint/2010/main" val="29613068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649370-33B2-E89A-61AD-9D2F2F3ADC0C}"/>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 Placeholder 4">
                <a:extLst>
                  <a:ext uri="{FF2B5EF4-FFF2-40B4-BE49-F238E27FC236}">
                    <a16:creationId xmlns:a16="http://schemas.microsoft.com/office/drawing/2014/main" id="{16D5E1F1-DBF0-120D-C4F9-94957CA99677}"/>
                  </a:ext>
                </a:extLst>
              </p:cNvPr>
              <p:cNvSpPr>
                <a:spLocks noGrp="1"/>
              </p:cNvSpPr>
              <p:nvPr>
                <p:ph type="body" sz="quarter" idx="10"/>
              </p:nvPr>
            </p:nvSpPr>
            <p:spPr/>
            <p:txBody>
              <a:bodyPr/>
              <a:lstStyle/>
              <a:p>
                <a:pPr marL="0" indent="0">
                  <a:buNone/>
                  <a:tabLst>
                    <a:tab pos="2286000" algn="ctr"/>
                    <a:tab pos="4524375" algn="r"/>
                  </a:tabLst>
                </a:pPr>
                <a:r>
                  <a:rPr lang="en-US" sz="2000" dirty="0">
                    <a:effectLst/>
                    <a:latin typeface="Calibri" panose="020F0502020204030204" pitchFamily="34" charset="0"/>
                    <a:ea typeface="DengXian" panose="02010600030101010101" pitchFamily="2" charset="-122"/>
                  </a:rPr>
                  <a:t>The standard error of prediction at a point </a:t>
                </a:r>
                <a14:m>
                  <m:oMath xmlns:m="http://schemas.openxmlformats.org/officeDocument/2006/math">
                    <m:r>
                      <a:rPr lang="en-US" sz="2000" b="1" i="1">
                        <a:effectLst/>
                        <a:latin typeface="Cambria Math" panose="02040503050406030204" pitchFamily="18" charset="0"/>
                        <a:ea typeface="DengXian" panose="02010600030101010101" pitchFamily="2" charset="-122"/>
                      </a:rPr>
                      <m:t>𝐱</m:t>
                    </m:r>
                  </m:oMath>
                </a14:m>
                <a:r>
                  <a:rPr lang="en-US" sz="2000" dirty="0">
                    <a:effectLst/>
                    <a:latin typeface="Calibri" panose="020F0502020204030204" pitchFamily="34" charset="0"/>
                    <a:ea typeface="DengXian" panose="02010600030101010101" pitchFamily="2" charset="-122"/>
                  </a:rPr>
                  <a:t> is the square root of the prediction variance: </a:t>
                </a:r>
              </a:p>
              <a:p>
                <a:pPr marL="0" indent="0">
                  <a:buNone/>
                  <a:tabLst>
                    <a:tab pos="2286000" algn="ctr"/>
                    <a:tab pos="4524375" algn="r"/>
                  </a:tabLst>
                </a:pPr>
                <a:r>
                  <a:rPr lang="en-US" sz="2000" dirty="0">
                    <a:effectLst/>
                    <a:latin typeface="Calibri" panose="020F0502020204030204" pitchFamily="34" charset="0"/>
                    <a:ea typeface="DengXian" panose="02010600030101010101" pitchFamily="2" charset="-122"/>
                  </a:rPr>
                  <a:t>	</a:t>
                </a:r>
                <a14:m>
                  <m:oMath xmlns:m="http://schemas.openxmlformats.org/officeDocument/2006/math">
                    <m:r>
                      <m:rPr>
                        <m:sty m:val="p"/>
                      </m:rPr>
                      <a:rPr lang="en-US" sz="2000">
                        <a:effectLst/>
                        <a:latin typeface="Cambria Math" panose="02040503050406030204" pitchFamily="18" charset="0"/>
                        <a:ea typeface="DengXian" panose="02010600030101010101" pitchFamily="2" charset="-122"/>
                      </a:rPr>
                      <m:t>SE</m:t>
                    </m:r>
                    <m:r>
                      <a:rPr lang="en-US" sz="2000">
                        <a:effectLst/>
                        <a:latin typeface="Cambria Math" panose="02040503050406030204" pitchFamily="18" charset="0"/>
                        <a:ea typeface="DengXian" panose="02010600030101010101" pitchFamily="2" charset="-122"/>
                      </a:rPr>
                      <m:t>(</m:t>
                    </m:r>
                    <m:acc>
                      <m:accPr>
                        <m:chr m:val="̂"/>
                        <m:ctrlPr>
                          <a:rPr lang="en-US" sz="2000" i="1">
                            <a:effectLst/>
                            <a:latin typeface="Cambria Math" panose="02040503050406030204" pitchFamily="18" charset="0"/>
                            <a:ea typeface="DengXian" panose="02010600030101010101" pitchFamily="2" charset="-122"/>
                          </a:rPr>
                        </m:ctrlPr>
                      </m:accPr>
                      <m:e>
                        <m:r>
                          <a:rPr lang="en-US" sz="2000" i="1">
                            <a:effectLst/>
                            <a:latin typeface="Cambria Math" panose="02040503050406030204" pitchFamily="18" charset="0"/>
                            <a:ea typeface="DengXian" panose="02010600030101010101" pitchFamily="2" charset="-122"/>
                          </a:rPr>
                          <m:t>𝑦</m:t>
                        </m:r>
                      </m:e>
                    </m:acc>
                    <m:r>
                      <a:rPr lang="en-US" sz="2000">
                        <a:effectLst/>
                        <a:latin typeface="Cambria Math" panose="02040503050406030204" pitchFamily="18" charset="0"/>
                        <a:ea typeface="DengXian" panose="02010600030101010101" pitchFamily="2" charset="-122"/>
                      </a:rPr>
                      <m:t>(</m:t>
                    </m:r>
                    <m:r>
                      <a:rPr lang="en-US" sz="2000" b="1" i="1">
                        <a:effectLst/>
                        <a:latin typeface="Cambria Math" panose="02040503050406030204" pitchFamily="18" charset="0"/>
                        <a:ea typeface="DengXian" panose="02010600030101010101" pitchFamily="2" charset="-122"/>
                      </a:rPr>
                      <m:t>𝐱</m:t>
                    </m:r>
                    <m:r>
                      <a:rPr lang="en-US" sz="2000">
                        <a:effectLst/>
                        <a:latin typeface="Cambria Math" panose="02040503050406030204" pitchFamily="18" charset="0"/>
                        <a:ea typeface="DengXian" panose="02010600030101010101" pitchFamily="2" charset="-122"/>
                      </a:rPr>
                      <m:t>))=</m:t>
                    </m:r>
                    <m:rad>
                      <m:radPr>
                        <m:degHide m:val="on"/>
                        <m:ctrlPr>
                          <a:rPr lang="en-US" sz="2000" i="1">
                            <a:effectLst/>
                            <a:latin typeface="Cambria Math" panose="02040503050406030204" pitchFamily="18" charset="0"/>
                            <a:ea typeface="DengXian" panose="02010600030101010101" pitchFamily="2" charset="-122"/>
                          </a:rPr>
                        </m:ctrlPr>
                      </m:radPr>
                      <m:deg/>
                      <m:e>
                        <m:r>
                          <m:rPr>
                            <m:sty m:val="p"/>
                          </m:rPr>
                          <a:rPr lang="en-US" sz="2000">
                            <a:effectLst/>
                            <a:latin typeface="Cambria Math" panose="02040503050406030204" pitchFamily="18" charset="0"/>
                            <a:ea typeface="DengXian" panose="02010600030101010101" pitchFamily="2" charset="-122"/>
                          </a:rPr>
                          <m:t>Var</m:t>
                        </m:r>
                        <m:r>
                          <a:rPr lang="en-US" sz="2000">
                            <a:effectLst/>
                            <a:latin typeface="Cambria Math" panose="02040503050406030204" pitchFamily="18" charset="0"/>
                            <a:ea typeface="DengXian" panose="02010600030101010101" pitchFamily="2" charset="-122"/>
                          </a:rPr>
                          <m:t>(</m:t>
                        </m:r>
                        <m:acc>
                          <m:accPr>
                            <m:chr m:val="̂"/>
                            <m:ctrlPr>
                              <a:rPr lang="en-US" sz="2000" i="1">
                                <a:effectLst/>
                                <a:latin typeface="Cambria Math" panose="02040503050406030204" pitchFamily="18" charset="0"/>
                                <a:ea typeface="DengXian" panose="02010600030101010101" pitchFamily="2" charset="-122"/>
                              </a:rPr>
                            </m:ctrlPr>
                          </m:accPr>
                          <m:e>
                            <m:r>
                              <a:rPr lang="en-US" sz="2000" i="1">
                                <a:effectLst/>
                                <a:latin typeface="Cambria Math" panose="02040503050406030204" pitchFamily="18" charset="0"/>
                                <a:ea typeface="DengXian" panose="02010600030101010101" pitchFamily="2" charset="-122"/>
                              </a:rPr>
                              <m:t>𝑦</m:t>
                            </m:r>
                          </m:e>
                        </m:acc>
                        <m:r>
                          <a:rPr lang="en-US" sz="2000">
                            <a:effectLst/>
                            <a:latin typeface="Cambria Math" panose="02040503050406030204" pitchFamily="18" charset="0"/>
                            <a:ea typeface="DengXian" panose="02010600030101010101" pitchFamily="2" charset="-122"/>
                          </a:rPr>
                          <m:t>(</m:t>
                        </m:r>
                        <m:r>
                          <a:rPr lang="en-US" sz="2000" b="1" i="1">
                            <a:effectLst/>
                            <a:latin typeface="Cambria Math" panose="02040503050406030204" pitchFamily="18" charset="0"/>
                            <a:ea typeface="DengXian" panose="02010600030101010101" pitchFamily="2" charset="-122"/>
                          </a:rPr>
                          <m:t>𝐱</m:t>
                        </m:r>
                        <m:r>
                          <a:rPr lang="en-US" sz="2000">
                            <a:effectLst/>
                            <a:latin typeface="Cambria Math" panose="02040503050406030204" pitchFamily="18" charset="0"/>
                            <a:ea typeface="DengXian" panose="02010600030101010101" pitchFamily="2" charset="-122"/>
                          </a:rPr>
                          <m:t>))</m:t>
                        </m:r>
                      </m:e>
                    </m:rad>
                  </m:oMath>
                </a14:m>
                <a:endParaRPr lang="en-US" sz="2000" dirty="0">
                  <a:effectLst/>
                  <a:latin typeface="Calibri" panose="020F0502020204030204" pitchFamily="34" charset="0"/>
                  <a:ea typeface="DengXian" panose="02010600030101010101" pitchFamily="2" charset="-122"/>
                </a:endParaRPr>
              </a:p>
              <a:p>
                <a:pPr marL="0" indent="0">
                  <a:lnSpc>
                    <a:spcPct val="150000"/>
                  </a:lnSpc>
                  <a:buNone/>
                  <a:tabLst>
                    <a:tab pos="2286000" algn="ctr"/>
                    <a:tab pos="4524375" algn="r"/>
                  </a:tabLst>
                </a:pPr>
                <a:r>
                  <a:rPr lang="en-US" sz="2000" dirty="0">
                    <a:effectLst/>
                    <a:latin typeface="Calibri" panose="020F0502020204030204" pitchFamily="34" charset="0"/>
                    <a:ea typeface="DengXian" panose="02010600030101010101" pitchFamily="2" charset="-122"/>
                  </a:rPr>
                  <a:t>The margin-of-error (interval half-width) is given by: </a:t>
                </a:r>
              </a:p>
              <a:p>
                <a:pPr marL="0" indent="0">
                  <a:lnSpc>
                    <a:spcPct val="150000"/>
                  </a:lnSpc>
                  <a:buNone/>
                  <a:tabLst>
                    <a:tab pos="2286000" algn="ctr"/>
                    <a:tab pos="4524375" algn="r"/>
                  </a:tabLst>
                </a:pPr>
                <a:r>
                  <a:rPr lang="en-US" sz="2000" dirty="0">
                    <a:effectLst/>
                    <a:latin typeface="Calibri" panose="020F0502020204030204" pitchFamily="34" charset="0"/>
                    <a:ea typeface="DengXian" panose="02010600030101010101" pitchFamily="2" charset="-122"/>
                  </a:rPr>
                  <a:t>	</a:t>
                </a:r>
                <a14:m>
                  <m:oMath xmlns:m="http://schemas.openxmlformats.org/officeDocument/2006/math">
                    <m:r>
                      <m:rPr>
                        <m:sty m:val="p"/>
                      </m:rPr>
                      <a:rPr lang="en-US" sz="2000" b="0" i="0" smtClean="0">
                        <a:effectLst/>
                        <a:latin typeface="Cambria Math" panose="02040503050406030204" pitchFamily="18" charset="0"/>
                        <a:ea typeface="DengXian" panose="02010600030101010101" pitchFamily="2" charset="-122"/>
                      </a:rPr>
                      <m:t>ME</m:t>
                    </m:r>
                    <m:r>
                      <a:rPr lang="en-US" sz="2000">
                        <a:effectLst/>
                        <a:latin typeface="Cambria Math" panose="02040503050406030204" pitchFamily="18" charset="0"/>
                        <a:ea typeface="DengXian" panose="02010600030101010101" pitchFamily="2" charset="-122"/>
                      </a:rPr>
                      <m:t>=</m:t>
                    </m:r>
                    <m:sSub>
                      <m:sSubPr>
                        <m:ctrlPr>
                          <a:rPr lang="en-US" sz="2000" i="1">
                            <a:latin typeface="Cambria Math" panose="02040503050406030204" pitchFamily="18" charset="0"/>
                            <a:ea typeface="DengXian" panose="02010600030101010101" pitchFamily="2" charset="-122"/>
                          </a:rPr>
                        </m:ctrlPr>
                      </m:sSubPr>
                      <m:e>
                        <m:r>
                          <a:rPr lang="en-US" sz="2000" i="1">
                            <a:latin typeface="Cambria Math" panose="02040503050406030204" pitchFamily="18" charset="0"/>
                            <a:ea typeface="DengXian" panose="02010600030101010101" pitchFamily="2" charset="-122"/>
                          </a:rPr>
                          <m:t>𝑡</m:t>
                        </m:r>
                      </m:e>
                      <m:sub>
                        <m:r>
                          <a:rPr lang="en-US" sz="2000" i="1">
                            <a:latin typeface="Cambria Math" panose="02040503050406030204" pitchFamily="18" charset="0"/>
                            <a:ea typeface="DengXian" panose="02010600030101010101" pitchFamily="2" charset="-122"/>
                            <a:cs typeface="Cambria Math" panose="02040503050406030204" pitchFamily="18" charset="0"/>
                          </a:rPr>
                          <m:t>𝛼</m:t>
                        </m:r>
                        <m:r>
                          <a:rPr lang="en-US" sz="2000">
                            <a:latin typeface="Cambria Math" panose="02040503050406030204" pitchFamily="18" charset="0"/>
                            <a:ea typeface="DengXian" panose="02010600030101010101" pitchFamily="2" charset="-122"/>
                          </a:rPr>
                          <m:t>/2,</m:t>
                        </m:r>
                        <m:r>
                          <a:rPr lang="en-US" sz="2000" i="1">
                            <a:latin typeface="Cambria Math" panose="02040503050406030204" pitchFamily="18" charset="0"/>
                            <a:ea typeface="DengXian" panose="02010600030101010101" pitchFamily="2" charset="-122"/>
                          </a:rPr>
                          <m:t>𝑑𝑓</m:t>
                        </m:r>
                      </m:sub>
                    </m:sSub>
                    <m:r>
                      <m:rPr>
                        <m:sty m:val="p"/>
                      </m:rPr>
                      <a:rPr lang="en-US" sz="2000">
                        <a:latin typeface="Cambria Math" panose="02040503050406030204" pitchFamily="18" charset="0"/>
                        <a:ea typeface="DengXian" panose="02010600030101010101" pitchFamily="2" charset="-122"/>
                      </a:rPr>
                      <m:t>SE</m:t>
                    </m:r>
                    <m:r>
                      <a:rPr lang="en-US" sz="2000">
                        <a:latin typeface="Cambria Math" panose="02040503050406030204" pitchFamily="18" charset="0"/>
                        <a:ea typeface="DengXian" panose="02010600030101010101" pitchFamily="2" charset="-122"/>
                      </a:rPr>
                      <m:t>(</m:t>
                    </m:r>
                    <m:acc>
                      <m:accPr>
                        <m:chr m:val="̂"/>
                        <m:ctrlPr>
                          <a:rPr lang="en-US" sz="2000" i="1">
                            <a:latin typeface="Cambria Math" panose="02040503050406030204" pitchFamily="18" charset="0"/>
                            <a:ea typeface="DengXian" panose="02010600030101010101" pitchFamily="2" charset="-122"/>
                          </a:rPr>
                        </m:ctrlPr>
                      </m:accPr>
                      <m:e>
                        <m:r>
                          <a:rPr lang="en-US" sz="2000" i="1">
                            <a:latin typeface="Cambria Math" panose="02040503050406030204" pitchFamily="18" charset="0"/>
                            <a:ea typeface="DengXian" panose="02010600030101010101" pitchFamily="2" charset="-122"/>
                          </a:rPr>
                          <m:t>𝑦</m:t>
                        </m:r>
                      </m:e>
                    </m:acc>
                    <m:r>
                      <a:rPr lang="en-US" sz="2000">
                        <a:latin typeface="Cambria Math" panose="02040503050406030204" pitchFamily="18" charset="0"/>
                        <a:ea typeface="DengXian" panose="02010600030101010101" pitchFamily="2" charset="-122"/>
                      </a:rPr>
                      <m:t>(</m:t>
                    </m:r>
                    <m:r>
                      <a:rPr lang="en-US" sz="2000" b="1" i="1">
                        <a:latin typeface="Cambria Math" panose="02040503050406030204" pitchFamily="18" charset="0"/>
                        <a:ea typeface="DengXian" panose="02010600030101010101" pitchFamily="2" charset="-122"/>
                      </a:rPr>
                      <m:t>𝐱</m:t>
                    </m:r>
                    <m:r>
                      <a:rPr lang="en-US" sz="2000">
                        <a:latin typeface="Cambria Math" panose="02040503050406030204" pitchFamily="18" charset="0"/>
                        <a:ea typeface="DengXian" panose="02010600030101010101" pitchFamily="2" charset="-122"/>
                      </a:rPr>
                      <m:t>))</m:t>
                    </m:r>
                  </m:oMath>
                </a14:m>
                <a:endParaRPr lang="en-US" sz="2000" dirty="0">
                  <a:effectLst/>
                  <a:latin typeface="Calibri" panose="020F0502020204030204" pitchFamily="34" charset="0"/>
                  <a:ea typeface="DengXian" panose="02010600030101010101" pitchFamily="2" charset="-122"/>
                </a:endParaRPr>
              </a:p>
              <a:p>
                <a:pPr marL="0" indent="0">
                  <a:buNone/>
                  <a:tabLst>
                    <a:tab pos="2286000" algn="ctr"/>
                    <a:tab pos="4524375" algn="r"/>
                  </a:tabLst>
                </a:pPr>
                <a:r>
                  <a:rPr lang="en-US" sz="2000" dirty="0">
                    <a:effectLst/>
                    <a:latin typeface="Calibri" panose="020F0502020204030204" pitchFamily="34" charset="0"/>
                    <a:ea typeface="DengXian" panose="02010600030101010101" pitchFamily="2" charset="-122"/>
                  </a:rPr>
                  <a:t>where </a:t>
                </a:r>
                <a14:m>
                  <m:oMath xmlns:m="http://schemas.openxmlformats.org/officeDocument/2006/math">
                    <m:r>
                      <a:rPr lang="en-US" sz="2000" i="1">
                        <a:effectLst/>
                        <a:latin typeface="Cambria Math" panose="02040503050406030204" pitchFamily="18" charset="0"/>
                        <a:ea typeface="DengXian" panose="02010600030101010101" pitchFamily="2" charset="-122"/>
                      </a:rPr>
                      <m:t>𝑡</m:t>
                    </m:r>
                  </m:oMath>
                </a14:m>
                <a:r>
                  <a:rPr lang="en-US" sz="2000" dirty="0">
                    <a:effectLst/>
                    <a:latin typeface="Calibri" panose="020F0502020204030204" pitchFamily="34" charset="0"/>
                    <a:ea typeface="DengXian" panose="02010600030101010101" pitchFamily="2" charset="-122"/>
                  </a:rPr>
                  <a:t> is the inverse of the Student’s t CDF, </a:t>
                </a:r>
                <a14:m>
                  <m:oMath xmlns:m="http://schemas.openxmlformats.org/officeDocument/2006/math">
                    <m:r>
                      <a:rPr lang="en-US" sz="2000" i="1">
                        <a:effectLst/>
                        <a:latin typeface="Cambria Math" panose="02040503050406030204" pitchFamily="18" charset="0"/>
                        <a:ea typeface="DengXian" panose="02010600030101010101" pitchFamily="2" charset="-122"/>
                      </a:rPr>
                      <m:t>𝑑𝑓</m:t>
                    </m:r>
                  </m:oMath>
                </a14:m>
                <a:r>
                  <a:rPr lang="en-US" sz="2000" dirty="0">
                    <a:effectLst/>
                    <a:latin typeface="Calibri" panose="020F0502020204030204" pitchFamily="34" charset="0"/>
                    <a:ea typeface="DengXian" panose="02010600030101010101" pitchFamily="2" charset="-122"/>
                  </a:rPr>
                  <a:t> is the degrees of freedom in the design matrix, and </a:t>
                </a:r>
                <a14:m>
                  <m:oMath xmlns:m="http://schemas.openxmlformats.org/officeDocument/2006/math">
                    <m:r>
                      <a:rPr lang="en-US" sz="2000" i="1">
                        <a:effectLst/>
                        <a:latin typeface="Cambria Math" panose="02040503050406030204" pitchFamily="18" charset="0"/>
                        <a:ea typeface="DengXian" panose="02010600030101010101" pitchFamily="2" charset="-122"/>
                        <a:cs typeface="Cambria Math" panose="02040503050406030204" pitchFamily="18" charset="0"/>
                      </a:rPr>
                      <m:t>𝛼</m:t>
                    </m:r>
                  </m:oMath>
                </a14:m>
                <a:r>
                  <a:rPr lang="en-US" sz="2000" dirty="0">
                    <a:effectLst/>
                    <a:latin typeface="Calibri" panose="020F0502020204030204" pitchFamily="34" charset="0"/>
                    <a:ea typeface="DengXian" panose="02010600030101010101" pitchFamily="2" charset="-122"/>
                  </a:rPr>
                  <a:t> is the alpha risk.</a:t>
                </a:r>
              </a:p>
            </p:txBody>
          </p:sp>
        </mc:Choice>
        <mc:Fallback xmlns="">
          <p:sp>
            <p:nvSpPr>
              <p:cNvPr id="5" name="Text Placeholder 4">
                <a:extLst>
                  <a:ext uri="{FF2B5EF4-FFF2-40B4-BE49-F238E27FC236}">
                    <a16:creationId xmlns:a16="http://schemas.microsoft.com/office/drawing/2014/main" id="{16D5E1F1-DBF0-120D-C4F9-94957CA99677}"/>
                  </a:ext>
                </a:extLst>
              </p:cNvPr>
              <p:cNvSpPr>
                <a:spLocks noGrp="1" noRot="1" noChangeAspect="1" noMove="1" noResize="1" noEditPoints="1" noAdjustHandles="1" noChangeArrowheads="1" noChangeShapeType="1" noTextEdit="1"/>
              </p:cNvSpPr>
              <p:nvPr>
                <p:ph type="body" sz="quarter" idx="10"/>
              </p:nvPr>
            </p:nvSpPr>
            <p:spPr>
              <a:blipFill>
                <a:blip r:embed="rId3"/>
                <a:stretch>
                  <a:fillRect l="-792" t="-935"/>
                </a:stretch>
              </a:blipFill>
            </p:spPr>
            <p:txBody>
              <a:bodyPr/>
              <a:lstStyle/>
              <a:p>
                <a:r>
                  <a:rPr lang="en-US">
                    <a:noFill/>
                  </a:rPr>
                  <a:t> </a:t>
                </a:r>
              </a:p>
            </p:txBody>
          </p:sp>
        </mc:Fallback>
      </mc:AlternateContent>
      <p:sp>
        <p:nvSpPr>
          <p:cNvPr id="2" name="Title 1">
            <a:extLst>
              <a:ext uri="{FF2B5EF4-FFF2-40B4-BE49-F238E27FC236}">
                <a16:creationId xmlns:a16="http://schemas.microsoft.com/office/drawing/2014/main" id="{9811F15D-2201-247A-4A20-B1C9A8C3F5A1}"/>
              </a:ext>
            </a:extLst>
          </p:cNvPr>
          <p:cNvSpPr>
            <a:spLocks noGrp="1"/>
          </p:cNvSpPr>
          <p:nvPr>
            <p:ph type="title"/>
          </p:nvPr>
        </p:nvSpPr>
        <p:spPr/>
        <p:txBody>
          <a:bodyPr>
            <a:noAutofit/>
          </a:bodyPr>
          <a:lstStyle/>
          <a:p>
            <a:r>
              <a:rPr lang="en-US" dirty="0"/>
              <a:t>FDS Formula Details</a:t>
            </a:r>
          </a:p>
        </p:txBody>
      </p:sp>
    </p:spTree>
    <p:extLst>
      <p:ext uri="{BB962C8B-B14F-4D97-AF65-F5344CB8AC3E}">
        <p14:creationId xmlns:p14="http://schemas.microsoft.com/office/powerpoint/2010/main" val="145086052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CC8F1D-3927-A435-9530-79F1EAE97F0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253CEE4-51C9-6C06-676D-22CFC996F961}"/>
              </a:ext>
            </a:extLst>
          </p:cNvPr>
          <p:cNvSpPr>
            <a:spLocks noGrp="1"/>
          </p:cNvSpPr>
          <p:nvPr>
            <p:ph type="title"/>
          </p:nvPr>
        </p:nvSpPr>
        <p:spPr>
          <a:xfrm>
            <a:off x="457200" y="245610"/>
            <a:ext cx="8229600" cy="1143000"/>
          </a:xfrm>
          <a:prstGeom prst="rect">
            <a:avLst/>
          </a:prstGeom>
        </p:spPr>
        <p:txBody>
          <a:bodyPr/>
          <a:lstStyle/>
          <a:p>
            <a:r>
              <a:rPr lang="en-US" dirty="0"/>
              <a:t>Optimal Design Diagnostic Metrics and Formulas</a:t>
            </a:r>
          </a:p>
        </p:txBody>
      </p:sp>
      <p:pic>
        <p:nvPicPr>
          <p:cNvPr id="9" name="Picture 8">
            <a:extLst>
              <a:ext uri="{FF2B5EF4-FFF2-40B4-BE49-F238E27FC236}">
                <a16:creationId xmlns:a16="http://schemas.microsoft.com/office/drawing/2014/main" id="{A56E67D3-525D-CD29-52D5-DDC37487359F}"/>
              </a:ext>
            </a:extLst>
          </p:cNvPr>
          <p:cNvPicPr>
            <a:picLocks noChangeAspect="1"/>
          </p:cNvPicPr>
          <p:nvPr/>
        </p:nvPicPr>
        <p:blipFill>
          <a:blip r:embed="rId2"/>
          <a:stretch>
            <a:fillRect/>
          </a:stretch>
        </p:blipFill>
        <p:spPr>
          <a:xfrm>
            <a:off x="0" y="1694216"/>
            <a:ext cx="9144000" cy="4669104"/>
          </a:xfrm>
          <a:prstGeom prst="rect">
            <a:avLst/>
          </a:prstGeom>
        </p:spPr>
      </p:pic>
    </p:spTree>
    <p:extLst>
      <p:ext uri="{BB962C8B-B14F-4D97-AF65-F5344CB8AC3E}">
        <p14:creationId xmlns:p14="http://schemas.microsoft.com/office/powerpoint/2010/main" val="425824750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3848A1-D6C5-A556-8E7C-8DD7E2BF074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A02C985-50CC-3C76-CB82-4C553B1B5B9D}"/>
              </a:ext>
            </a:extLst>
          </p:cNvPr>
          <p:cNvSpPr>
            <a:spLocks noGrp="1"/>
          </p:cNvSpPr>
          <p:nvPr>
            <p:ph type="title"/>
          </p:nvPr>
        </p:nvSpPr>
        <p:spPr>
          <a:xfrm>
            <a:off x="457200" y="245610"/>
            <a:ext cx="8229600" cy="1143000"/>
          </a:xfrm>
          <a:prstGeom prst="rect">
            <a:avLst/>
          </a:prstGeom>
        </p:spPr>
        <p:txBody>
          <a:bodyPr/>
          <a:lstStyle/>
          <a:p>
            <a:r>
              <a:rPr lang="en-US" dirty="0"/>
              <a:t>References</a:t>
            </a:r>
          </a:p>
        </p:txBody>
      </p:sp>
      <p:sp>
        <p:nvSpPr>
          <p:cNvPr id="3" name="Text Placeholder 2">
            <a:extLst>
              <a:ext uri="{FF2B5EF4-FFF2-40B4-BE49-F238E27FC236}">
                <a16:creationId xmlns:a16="http://schemas.microsoft.com/office/drawing/2014/main" id="{2E761B87-56B6-63B8-BD6C-EAF8C1C6FB81}"/>
              </a:ext>
            </a:extLst>
          </p:cNvPr>
          <p:cNvSpPr>
            <a:spLocks noGrp="1"/>
          </p:cNvSpPr>
          <p:nvPr>
            <p:ph type="body" sz="quarter" idx="10"/>
          </p:nvPr>
        </p:nvSpPr>
        <p:spPr>
          <a:xfrm>
            <a:off x="330868" y="981347"/>
            <a:ext cx="8355932" cy="3915580"/>
          </a:xfrm>
        </p:spPr>
        <p:txBody>
          <a:bodyPr/>
          <a:lstStyle/>
          <a:p>
            <a:pPr marL="342900" marR="0" lvl="0" indent="-342900">
              <a:lnSpc>
                <a:spcPct val="115000"/>
              </a:lnSpc>
              <a:buFont typeface="Times New Roman" panose="02020603050405020304" pitchFamily="18" charset="0"/>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Goos, P., and Jones, B. (2011).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Optimal design of experiments: A case study approach</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John Wiley &amp; Sons.</a:t>
            </a:r>
          </a:p>
          <a:p>
            <a:pPr marL="342900" marR="0" lvl="0" indent="-342900">
              <a:lnSpc>
                <a:spcPct val="115000"/>
              </a:lnSpc>
              <a:spcBef>
                <a:spcPts val="450"/>
              </a:spcBef>
              <a:spcAft>
                <a:spcPts val="450"/>
              </a:spcAft>
              <a:buFont typeface="Times New Roman" panose="02020603050405020304" pitchFamily="18" charset="0"/>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Jones, B., Allen-Moyer, K., and Goos, P. (2021). “A-optimal versus D-optimal design of screening experiments”,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Journal of Quality Technology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53(4), pp. 369–382.</a:t>
            </a:r>
          </a:p>
          <a:p>
            <a:pPr marL="342900" marR="0" lvl="0" indent="-342900">
              <a:lnSpc>
                <a:spcPct val="115000"/>
              </a:lnSpc>
              <a:buFont typeface="Times New Roman" panose="02020603050405020304" pitchFamily="18" charset="0"/>
              <a:buAutoNum type="arabicPeriod"/>
              <a:tabLst>
                <a:tab pos="3048000" algn="ctr"/>
                <a:tab pos="6032500" algn="r"/>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Montgomery, D. C. (2020).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 Design and Analysis of Experiments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10th Edition, John Wiley &amp; Sons.</a:t>
            </a:r>
          </a:p>
          <a:p>
            <a:pPr marL="342900" marR="0" lvl="0" indent="-342900">
              <a:lnSpc>
                <a:spcPct val="115000"/>
              </a:lnSpc>
              <a:buFont typeface="Times New Roman" panose="02020603050405020304" pitchFamily="18" charset="0"/>
              <a:buAutoNum type="arabicPeriod"/>
              <a:tabLst>
                <a:tab pos="3048000" algn="ctr"/>
                <a:tab pos="6032500" algn="r"/>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Montgomery, D. C., Loredo, E. 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Jearkpaporn</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D., and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Testik</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M. C. (2002). “Experimental Designs for Constrained Regions.”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Quality Engineering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14</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(4), pp. 587–601. </a:t>
            </a:r>
          </a:p>
          <a:p>
            <a:pPr marL="342900" marR="0" lvl="0" indent="-342900">
              <a:lnSpc>
                <a:spcPct val="115000"/>
              </a:lnSpc>
              <a:spcBef>
                <a:spcPts val="450"/>
              </a:spcBef>
              <a:spcAft>
                <a:spcPts val="450"/>
              </a:spcAft>
              <a:buFont typeface="Times New Roman" panose="02020603050405020304" pitchFamily="18" charset="0"/>
              <a:buAutoNum type="arabicPeriod"/>
              <a:tabLst>
                <a:tab pos="3048000" algn="ctr"/>
                <a:tab pos="6032500" algn="r"/>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Montgomery, D. C., Peck, E.A. and Vining, G.G. (2021).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 Introduction to Linear Regression Analysis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6th Edition, John Wiley &amp; Sons. </a:t>
            </a:r>
          </a:p>
          <a:p>
            <a:pPr marL="342900" marR="0" lvl="0" indent="-342900">
              <a:lnSpc>
                <a:spcPct val="115000"/>
              </a:lnSpc>
              <a:spcBef>
                <a:spcPts val="450"/>
              </a:spcBef>
              <a:spcAft>
                <a:spcPts val="450"/>
              </a:spcAft>
              <a:buFont typeface="Times New Roman" panose="02020603050405020304" pitchFamily="18" charset="0"/>
              <a:buAutoNum type="arabicPeriod"/>
              <a:tabLst>
                <a:tab pos="3048000" algn="ctr"/>
                <a:tab pos="6032500" algn="r"/>
              </a:tabLst>
            </a:pPr>
            <a:r>
              <a:rPr lang="en-US" sz="1800" spc="20" dirty="0">
                <a:solidFill>
                  <a:srgbClr val="222222"/>
                </a:solidFill>
                <a:effectLst/>
                <a:latin typeface="Calibri" panose="020F0502020204030204" pitchFamily="34" charset="0"/>
                <a:ea typeface="Times New Roman" panose="02020603050405020304" pitchFamily="18" charset="0"/>
                <a:cs typeface="Calibri" panose="020F0502020204030204" pitchFamily="34" charset="0"/>
              </a:rPr>
              <a:t>Myers, R. H., Montgomery, D. C., Anderson-Cook, C. M. (2016). </a:t>
            </a:r>
            <a:r>
              <a:rPr lang="en-US" sz="1800" i="1" spc="20" dirty="0">
                <a:solidFill>
                  <a:srgbClr val="222222"/>
                </a:solidFill>
                <a:effectLst/>
                <a:latin typeface="Calibri" panose="020F0502020204030204" pitchFamily="34" charset="0"/>
                <a:ea typeface="Times New Roman" panose="02020603050405020304" pitchFamily="18" charset="0"/>
                <a:cs typeface="Calibri" panose="020F0502020204030204" pitchFamily="34" charset="0"/>
              </a:rPr>
              <a:t>Response Surface Methodology: Process and Product Optimization Using Designed Experiments</a:t>
            </a:r>
            <a:r>
              <a:rPr lang="en-US" sz="1800" spc="20" dirty="0">
                <a:solidFill>
                  <a:srgbClr val="222222"/>
                </a:solidFill>
                <a:effectLst/>
                <a:latin typeface="Calibri" panose="020F0502020204030204" pitchFamily="34" charset="0"/>
                <a:ea typeface="Times New Roman" panose="02020603050405020304" pitchFamily="18" charset="0"/>
                <a:cs typeface="Calibri" panose="020F0502020204030204" pitchFamily="34" charset="0"/>
              </a:rPr>
              <a:t>, Fourth Edition, John Wiley &amp; Sons.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116074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BE4967-7932-A224-577C-F629488BA92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BE5A8E7-BB45-2059-7F09-5F46EECA7FC1}"/>
              </a:ext>
            </a:extLst>
          </p:cNvPr>
          <p:cNvSpPr>
            <a:spLocks noGrp="1"/>
          </p:cNvSpPr>
          <p:nvPr>
            <p:ph type="title"/>
          </p:nvPr>
        </p:nvSpPr>
        <p:spPr>
          <a:xfrm>
            <a:off x="457200" y="245610"/>
            <a:ext cx="8229600" cy="1143000"/>
          </a:xfrm>
          <a:prstGeom prst="rect">
            <a:avLst/>
          </a:prstGeom>
        </p:spPr>
        <p:txBody>
          <a:bodyPr/>
          <a:lstStyle/>
          <a:p>
            <a:r>
              <a:rPr lang="en-US" dirty="0"/>
              <a:t>References</a:t>
            </a:r>
          </a:p>
        </p:txBody>
      </p:sp>
      <p:sp>
        <p:nvSpPr>
          <p:cNvPr id="3" name="Text Placeholder 2">
            <a:extLst>
              <a:ext uri="{FF2B5EF4-FFF2-40B4-BE49-F238E27FC236}">
                <a16:creationId xmlns:a16="http://schemas.microsoft.com/office/drawing/2014/main" id="{75142F09-6C49-4174-E576-AD1A2A8ABABE}"/>
              </a:ext>
            </a:extLst>
          </p:cNvPr>
          <p:cNvSpPr>
            <a:spLocks noGrp="1"/>
          </p:cNvSpPr>
          <p:nvPr>
            <p:ph type="body" sz="quarter" idx="10"/>
          </p:nvPr>
        </p:nvSpPr>
        <p:spPr>
          <a:xfrm>
            <a:off x="330868" y="981347"/>
            <a:ext cx="8355932" cy="3915580"/>
          </a:xfrm>
        </p:spPr>
        <p:txBody>
          <a:bodyPr/>
          <a:lstStyle/>
          <a:p>
            <a:pPr marL="342900" marR="0" lvl="0" indent="-342900">
              <a:lnSpc>
                <a:spcPct val="115000"/>
              </a:lnSpc>
              <a:spcBef>
                <a:spcPts val="450"/>
              </a:spcBef>
              <a:spcAft>
                <a:spcPts val="450"/>
              </a:spcAft>
              <a:buFont typeface="+mj-lt"/>
              <a:buAutoNum type="arabicPeriod" startAt="7"/>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Walsh, S. J., Lu, L. and Anderson-Cook, C. M. (2023).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-optimal or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-optimal: Do we have to choose?”,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Quality Engineering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36(2), pp. 227–248. </a:t>
            </a:r>
          </a:p>
          <a:p>
            <a:pPr marL="342900" marR="0" lvl="0" indent="-342900">
              <a:lnSpc>
                <a:spcPct val="115000"/>
              </a:lnSpc>
              <a:spcAft>
                <a:spcPts val="1000"/>
              </a:spcAft>
              <a:buFont typeface="Times New Roman" panose="02020603050405020304" pitchFamily="18" charset="0"/>
              <a:buAutoNum type="arabicPeriod" startAt="7"/>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Zahran, A., Anderson-Cook, C. M. and Myers, R. H. (2003). “Fraction of Design Space to Assess Prediction Capability of Response Surface Designs”,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Journal of Quality Technology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35(4), pp. 377–386. </a:t>
            </a:r>
          </a:p>
        </p:txBody>
      </p:sp>
    </p:spTree>
    <p:extLst>
      <p:ext uri="{BB962C8B-B14F-4D97-AF65-F5344CB8AC3E}">
        <p14:creationId xmlns:p14="http://schemas.microsoft.com/office/powerpoint/2010/main" val="3788913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6639C1-68F5-42C7-AC32-991FC2A03B8E}"/>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8D167D2A-8C56-36C1-8FF8-0051AB658631}"/>
              </a:ext>
            </a:extLst>
          </p:cNvPr>
          <p:cNvSpPr>
            <a:spLocks noGrp="1"/>
          </p:cNvSpPr>
          <p:nvPr>
            <p:ph type="title"/>
          </p:nvPr>
        </p:nvSpPr>
        <p:spPr>
          <a:xfrm>
            <a:off x="457200" y="245610"/>
            <a:ext cx="8229600" cy="1143000"/>
          </a:xfrm>
          <a:prstGeom prst="rect">
            <a:avLst/>
          </a:prstGeom>
        </p:spPr>
        <p:txBody>
          <a:bodyPr/>
          <a:lstStyle/>
          <a:p>
            <a:r>
              <a:rPr lang="en-US" dirty="0"/>
              <a:t>Fraction of Design Space (FDS) Plot</a:t>
            </a:r>
          </a:p>
        </p:txBody>
      </p:sp>
      <p:sp>
        <p:nvSpPr>
          <p:cNvPr id="2" name="Rectangle 1">
            <a:extLst>
              <a:ext uri="{FF2B5EF4-FFF2-40B4-BE49-F238E27FC236}">
                <a16:creationId xmlns:a16="http://schemas.microsoft.com/office/drawing/2014/main" id="{0C4B69FD-47FB-6B19-0952-59FD1DFE53A1}"/>
              </a:ext>
            </a:extLst>
          </p:cNvPr>
          <p:cNvSpPr>
            <a:spLocks noChangeArrowheads="1"/>
          </p:cNvSpPr>
          <p:nvPr/>
        </p:nvSpPr>
        <p:spPr bwMode="auto">
          <a:xfrm flipH="1">
            <a:off x="579843" y="1335291"/>
            <a:ext cx="8229599" cy="5262979"/>
          </a:xfrm>
          <a:prstGeom prst="rect">
            <a:avLst/>
          </a:prstGeom>
          <a:noFill/>
          <a:ln w="190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1pPr>
            <a:lvl2pPr marL="457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2pPr>
            <a:lvl3pPr marL="914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3pPr>
            <a:lvl4pPr marL="1371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4pPr>
            <a:lvl5pPr marL="18288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5pPr>
            <a:lvl6pPr marL="22860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6pPr>
            <a:lvl7pPr marL="2743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7pPr>
            <a:lvl8pPr marL="3200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8pPr>
            <a:lvl9pPr marL="3657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9p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CA"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A model must be specified for FDS, typically that will be an RSM Quadratic model (Main Effects + 2-Way Interactions + Quadratic Terms) with 95% Confidence Level.  </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CA"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The FDS Plots are computed using Monte Carlo simulation with a uniform distribution and coded values from -1 to +1, hence cuboidal. This occurs even for rotatable Central Composite designs which allows for comparison of FDS Plots across various design types. </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lang="en-CA" altLang="zh-CN" sz="2800" dirty="0">
                <a:latin typeface="Calibri" panose="020F0502020204030204" pitchFamily="34" charset="0"/>
                <a:ea typeface="DengXian" panose="02010600030101010101" pitchFamily="2" charset="-122"/>
                <a:cs typeface="Calibri" panose="020F0502020204030204" pitchFamily="34" charset="0"/>
              </a:rPr>
              <a:t>Formula details are given in the SigmaXL Workbook </a:t>
            </a:r>
            <a:r>
              <a:rPr kumimoji="0" lang="en-CA"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 Appendix: Fraction of Design Space (FDS) Plots.</a:t>
            </a:r>
          </a:p>
        </p:txBody>
      </p:sp>
    </p:spTree>
    <p:extLst>
      <p:ext uri="{BB962C8B-B14F-4D97-AF65-F5344CB8AC3E}">
        <p14:creationId xmlns:p14="http://schemas.microsoft.com/office/powerpoint/2010/main" val="819033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DC1182-914B-D94A-C8BB-36C916CF68B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163C67F-BECA-04B7-BFD4-7D5FF6DC365C}"/>
              </a:ext>
            </a:extLst>
          </p:cNvPr>
          <p:cNvSpPr>
            <a:spLocks noGrp="1"/>
          </p:cNvSpPr>
          <p:nvPr>
            <p:ph type="title"/>
          </p:nvPr>
        </p:nvSpPr>
        <p:spPr>
          <a:xfrm>
            <a:off x="457200" y="245610"/>
            <a:ext cx="8229600" cy="1143000"/>
          </a:xfrm>
          <a:prstGeom prst="rect">
            <a:avLst/>
          </a:prstGeom>
        </p:spPr>
        <p:txBody>
          <a:bodyPr/>
          <a:lstStyle/>
          <a:p>
            <a:r>
              <a:rPr lang="en-US" dirty="0"/>
              <a:t>Fraction of Design Space (FDS) Plot</a:t>
            </a:r>
          </a:p>
        </p:txBody>
      </p:sp>
      <p:sp>
        <p:nvSpPr>
          <p:cNvPr id="2" name="Rectangle 1">
            <a:extLst>
              <a:ext uri="{FF2B5EF4-FFF2-40B4-BE49-F238E27FC236}">
                <a16:creationId xmlns:a16="http://schemas.microsoft.com/office/drawing/2014/main" id="{75978AE3-3036-5566-AE10-D8D85E5471C1}"/>
              </a:ext>
            </a:extLst>
          </p:cNvPr>
          <p:cNvSpPr>
            <a:spLocks noChangeArrowheads="1"/>
          </p:cNvSpPr>
          <p:nvPr/>
        </p:nvSpPr>
        <p:spPr bwMode="auto">
          <a:xfrm flipH="1">
            <a:off x="579843" y="1014803"/>
            <a:ext cx="8229599" cy="3539430"/>
          </a:xfrm>
          <a:prstGeom prst="rect">
            <a:avLst/>
          </a:prstGeom>
          <a:noFill/>
          <a:ln w="190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1pPr>
            <a:lvl2pPr marL="457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2pPr>
            <a:lvl3pPr marL="914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3pPr>
            <a:lvl4pPr marL="1371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4pPr>
            <a:lvl5pPr marL="18288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5pPr>
            <a:lvl6pPr marL="22860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6pPr>
            <a:lvl7pPr marL="2743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7pPr>
            <a:lvl8pPr marL="3200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8pPr>
            <a:lvl9pPr marL="3657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9p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CA"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SE Mean and Margin of Error are computed for 100,000 random values. </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CA"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These are sorted from smallest to largest, and the results are plotted as SE Mean vs Fraction of Design Space and Margin of Error (Interval Half-Width) vs Fraction of Design Space using 1000 plot points.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lang="en-CA" altLang="zh-CN" sz="2800" dirty="0">
                <a:latin typeface="Calibri" panose="020F0502020204030204" pitchFamily="34" charset="0"/>
                <a:ea typeface="DengXian" panose="02010600030101010101" pitchFamily="2" charset="-122"/>
                <a:cs typeface="Calibri" panose="020F0502020204030204" pitchFamily="34" charset="0"/>
              </a:rPr>
              <a:t>Overlay FDS Plots will be used to compare the different design options.</a:t>
            </a:r>
            <a:endParaRPr kumimoji="0" lang="en-CA" altLang="zh-CN" sz="28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endParaRPr>
          </a:p>
        </p:txBody>
      </p:sp>
      <p:pic>
        <p:nvPicPr>
          <p:cNvPr id="3" name="Picture 2">
            <a:extLst>
              <a:ext uri="{FF2B5EF4-FFF2-40B4-BE49-F238E27FC236}">
                <a16:creationId xmlns:a16="http://schemas.microsoft.com/office/drawing/2014/main" id="{E80783C4-6721-A1F6-B3DA-CD783A6D1B68}"/>
              </a:ext>
            </a:extLst>
          </p:cNvPr>
          <p:cNvPicPr>
            <a:picLocks noChangeAspect="1"/>
          </p:cNvPicPr>
          <p:nvPr/>
        </p:nvPicPr>
        <p:blipFill>
          <a:blip r:embed="rId2"/>
          <a:stretch>
            <a:fillRect/>
          </a:stretch>
        </p:blipFill>
        <p:spPr>
          <a:xfrm>
            <a:off x="1410878" y="4621345"/>
            <a:ext cx="6602412" cy="1991045"/>
          </a:xfrm>
          <a:prstGeom prst="rect">
            <a:avLst/>
          </a:prstGeom>
        </p:spPr>
      </p:pic>
    </p:spTree>
    <p:extLst>
      <p:ext uri="{BB962C8B-B14F-4D97-AF65-F5344CB8AC3E}">
        <p14:creationId xmlns:p14="http://schemas.microsoft.com/office/powerpoint/2010/main" val="366612494"/>
      </p:ext>
    </p:extLst>
  </p:cSld>
  <p:clrMapOvr>
    <a:masterClrMapping/>
  </p:clrMapOvr>
</p:sld>
</file>

<file path=ppt/theme/theme1.xml><?xml version="1.0" encoding="utf-8"?>
<a:theme xmlns:a="http://schemas.openxmlformats.org/drawingml/2006/main" name="Office Theme">
  <a:themeElements>
    <a:clrScheme name="Metal">
      <a:dk1>
        <a:sysClr val="windowText" lastClr="000000"/>
      </a:dk1>
      <a:lt1>
        <a:sysClr val="window" lastClr="FFFFFF"/>
      </a:lt1>
      <a:dk2>
        <a:srgbClr val="32363B"/>
      </a:dk2>
      <a:lt2>
        <a:srgbClr val="CACFD3"/>
      </a:lt2>
      <a:accent1>
        <a:srgbClr val="6283AD"/>
      </a:accent1>
      <a:accent2>
        <a:srgbClr val="324966"/>
      </a:accent2>
      <a:accent3>
        <a:srgbClr val="5B9EA4"/>
      </a:accent3>
      <a:accent4>
        <a:srgbClr val="1D5B57"/>
      </a:accent4>
      <a:accent5>
        <a:srgbClr val="1B4430"/>
      </a:accent5>
      <a:accent6>
        <a:srgbClr val="2F3C35"/>
      </a:accent6>
      <a:hlink>
        <a:srgbClr val="ED7307"/>
      </a:hlink>
      <a:folHlink>
        <a:srgbClr val="6D6F7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63637</TotalTime>
  <Words>5347</Words>
  <Application>Microsoft Office PowerPoint</Application>
  <PresentationFormat>On-screen Show (4:3)</PresentationFormat>
  <Paragraphs>356</Paragraphs>
  <Slides>76</Slides>
  <Notes>46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76</vt:i4>
      </vt:variant>
    </vt:vector>
  </HeadingPairs>
  <TitlesOfParts>
    <vt:vector size="83" baseType="lpstr">
      <vt:lpstr>Arial</vt:lpstr>
      <vt:lpstr>Arial Black</vt:lpstr>
      <vt:lpstr>Calibri</vt:lpstr>
      <vt:lpstr>Cambria Math</vt:lpstr>
      <vt:lpstr>Times New Roman</vt:lpstr>
      <vt:lpstr>Wingdings</vt:lpstr>
      <vt:lpstr>Office Theme</vt:lpstr>
      <vt:lpstr>What’s New in SigmaXL® Version 11  Part 3 of 3: Evaluating Response Surface Designs with the Fraction of Design Space (FDS) Plot and Introduction to Optimal Designs July 30, 2025</vt:lpstr>
      <vt:lpstr>Agenda</vt:lpstr>
      <vt:lpstr>Agenda</vt:lpstr>
      <vt:lpstr>Agenda</vt:lpstr>
      <vt:lpstr>Fraction of Design Space (FDS) Plot</vt:lpstr>
      <vt:lpstr>Fraction of Design Space (FDS) Plot </vt:lpstr>
      <vt:lpstr>Fraction of Design Space (FDS) Plot</vt:lpstr>
      <vt:lpstr>Fraction of Design Space (FDS) Plot</vt:lpstr>
      <vt:lpstr>Fraction of Design Space (FDS) Plot</vt:lpstr>
      <vt:lpstr>Summary: Interpreting the FDS Plot</vt:lpstr>
      <vt:lpstr>Cake Bake RSM Example 1</vt:lpstr>
      <vt:lpstr>Cake Bake RSM Example 1</vt:lpstr>
      <vt:lpstr>Cake Bake RSM Example 1</vt:lpstr>
      <vt:lpstr>Cake Bake RSM Example 1</vt:lpstr>
      <vt:lpstr>Cake Bake RSM Example 1</vt:lpstr>
      <vt:lpstr>Cake Bake RSM Example 1</vt:lpstr>
      <vt:lpstr>Cake Bake RSM Example 1</vt:lpstr>
      <vt:lpstr>Cake Bake RSM Example 1</vt:lpstr>
      <vt:lpstr>Cake Bake RSM Example 1</vt:lpstr>
      <vt:lpstr>Cake Bake RSM Example 1</vt:lpstr>
      <vt:lpstr>Cake Bake RSM Example 1</vt:lpstr>
      <vt:lpstr>Cake Bake RSM Example 2</vt:lpstr>
      <vt:lpstr>Cake Bake RSM Example 2</vt:lpstr>
      <vt:lpstr>Cake Bake RSM Example 2</vt:lpstr>
      <vt:lpstr>Cake Bake RSM Example 2</vt:lpstr>
      <vt:lpstr>Cake Bake RSM Example 2</vt:lpstr>
      <vt:lpstr>Cake Bake RSM Example 2</vt:lpstr>
      <vt:lpstr>Cake Bake RSM Example 2</vt:lpstr>
      <vt:lpstr>Cake Bake RSM Example 2</vt:lpstr>
      <vt:lpstr>Cake Bake RSM Example 2</vt:lpstr>
      <vt:lpstr>Cake Bake RSM Example 2</vt:lpstr>
      <vt:lpstr>Cake Bake FDS Overlay Plots</vt:lpstr>
      <vt:lpstr>Cake Bake FDS Overlay Plots</vt:lpstr>
      <vt:lpstr>CCD Rotatable vs CCD Face Centered vs Box-Behnken</vt:lpstr>
      <vt:lpstr>CCD Rotatable vs CCD Face Centered vs Box-Behnken</vt:lpstr>
      <vt:lpstr>CCD Rotatable vs CCD Face Centered vs Box-Behnken</vt:lpstr>
      <vt:lpstr>CCD Rotatable vs CCD Face Centered vs Box-Behnken</vt:lpstr>
      <vt:lpstr>CCD Rotatable vs CCD Face Centered vs Box-Behnken</vt:lpstr>
      <vt:lpstr>Optimal Designs: Comparison to Factorial Designs</vt:lpstr>
      <vt:lpstr>Optimal Designs: Comparison to Central Composite RSM Designs</vt:lpstr>
      <vt:lpstr>Summary: When to Use Optimal Designs</vt:lpstr>
      <vt:lpstr>D-Optimal Designs</vt:lpstr>
      <vt:lpstr>D-Optimal Designs</vt:lpstr>
      <vt:lpstr>D-Optimal Designs</vt:lpstr>
      <vt:lpstr>I-Optimal Designs</vt:lpstr>
      <vt:lpstr>I-Optimal Designs</vt:lpstr>
      <vt:lpstr>A-Optimal Designs</vt:lpstr>
      <vt:lpstr>A-Optimal Designs</vt:lpstr>
      <vt:lpstr>A-Optimal Designs</vt:lpstr>
      <vt:lpstr>Fraction of Design Space (FDS) Plot</vt:lpstr>
      <vt:lpstr>Optimal Design Diagnostic Metrics</vt:lpstr>
      <vt:lpstr>Optimal Design Diagnostic Metrics</vt:lpstr>
      <vt:lpstr>Optimal Design Diagnostic Metrics</vt:lpstr>
      <vt:lpstr>Optimal Design Diagnostic Metrics</vt:lpstr>
      <vt:lpstr>Optimal Design Diagnostic Metrics</vt:lpstr>
      <vt:lpstr>Optimal Design SE/VIF Metrics</vt:lpstr>
      <vt:lpstr>Summary: Selecting an Optimal Design Type</vt:lpstr>
      <vt:lpstr>Summary: Selecting an Optimal Design Type</vt:lpstr>
      <vt:lpstr>Constrained D-Optimal Design – Adhesive Bond Strength</vt:lpstr>
      <vt:lpstr>Constrained D-Optimal Design – Adhesive Bond Strength</vt:lpstr>
      <vt:lpstr>Constrained D-Optimal Design – Adhesive Bond Strength</vt:lpstr>
      <vt:lpstr>Constrained D-Optimal Design – Adhesive Bond Strength</vt:lpstr>
      <vt:lpstr>Constrained D-Optimal Design – Adhesive Bond Strength</vt:lpstr>
      <vt:lpstr>Constrained D-Optimal Design – Adhesive Bond Strength</vt:lpstr>
      <vt:lpstr>Constrained D-Optimal Design – Adhesive Bond Strength</vt:lpstr>
      <vt:lpstr>Constrained D-Optimal Design – Adhesive Bond Strength</vt:lpstr>
      <vt:lpstr>Constrained D-Optimal Design – Adhesive Bond Strength</vt:lpstr>
      <vt:lpstr>Constrained D-Optimal Design – Adhesive Bond Strength</vt:lpstr>
      <vt:lpstr>Constrained D-Optimal Design – Adhesive Bond Strength</vt:lpstr>
      <vt:lpstr>Constrained D-Optimal Design – Adhesive Bond Strength</vt:lpstr>
      <vt:lpstr>PowerPoint Presentation</vt:lpstr>
      <vt:lpstr>FDS Formula Details</vt:lpstr>
      <vt:lpstr>FDS Formula Details</vt:lpstr>
      <vt:lpstr>Optimal Design Diagnostic Metrics and Formulas</vt:lpstr>
      <vt:lpstr>References</vt:lpstr>
      <vt:lpstr>References</vt:lpstr>
    </vt:vector>
  </TitlesOfParts>
  <Company>SigmaXL,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 Noguera</dc:creator>
  <cp:lastModifiedBy>John Noguera</cp:lastModifiedBy>
  <cp:revision>1054</cp:revision>
  <dcterms:created xsi:type="dcterms:W3CDTF">2011-08-09T19:16:19Z</dcterms:created>
  <dcterms:modified xsi:type="dcterms:W3CDTF">2025-07-29T10:22:30Z</dcterms:modified>
</cp:coreProperties>
</file>